
<file path=[Content_Types].xml><?xml version="1.0" encoding="utf-8"?>
<Types xmlns="http://schemas.openxmlformats.org/package/2006/content-types">
  <Default ContentType="application/xml" Extension="xml"/>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22" roundtripDataSignature="AMtx7mgiQZoTqCH1UcnERuUOHTxc/4wp5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11" Type="http://schemas.openxmlformats.org/officeDocument/2006/relationships/slide" Target="slides/slide7.xml"/><Relationship Id="rId22" Type="http://customschemas.google.com/relationships/presentationmetadata" Target="metadata"/><Relationship Id="rId10" Type="http://schemas.openxmlformats.org/officeDocument/2006/relationships/slide" Target="slides/slide6.xml"/><Relationship Id="rId21" Type="http://schemas.openxmlformats.org/officeDocument/2006/relationships/slide" Target="slides/slide17.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5" Type="http://schemas.openxmlformats.org/officeDocument/2006/relationships/slide" Target="slides/slide1.xml"/><Relationship Id="rId19" Type="http://schemas.openxmlformats.org/officeDocument/2006/relationships/slide" Target="slides/slide15.xml"/><Relationship Id="rId6" Type="http://schemas.openxmlformats.org/officeDocument/2006/relationships/slide" Target="slides/slide2.xml"/><Relationship Id="rId18" Type="http://schemas.openxmlformats.org/officeDocument/2006/relationships/slide" Target="slides/slide14.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7" name="Google Shape;137;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p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3" name="Google Shape;143;p1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p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9" name="Google Shape;149;p1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p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5" name="Google Shape;155;p1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p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1" name="Google Shape;161;p1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p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7" name="Google Shape;167;p1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p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3" name="Google Shape;173;p1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p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9" name="Google Shape;179;p1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5" name="Google Shape;95;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1" name="Google Shape;101;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7" name="Google Shape;107;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3" name="Google Shape;113;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9" name="Google Shape;119;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5" name="Google Shape;125;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1" name="Google Shape;131;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1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p1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2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28"/>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2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2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2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29"/>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29"/>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2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2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2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5" name="Shape 15"/>
        <p:cNvGrpSpPr/>
        <p:nvPr/>
      </p:nvGrpSpPr>
      <p:grpSpPr>
        <a:xfrm>
          <a:off x="0" y="0"/>
          <a:ext cx="0" cy="0"/>
          <a:chOff x="0" y="0"/>
          <a:chExt cx="0" cy="0"/>
        </a:xfrm>
      </p:grpSpPr>
      <p:sp>
        <p:nvSpPr>
          <p:cNvPr id="16" name="Google Shape;16;p2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2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 name="Google Shape;18;p2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2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1" name="Shape 21"/>
        <p:cNvGrpSpPr/>
        <p:nvPr/>
      </p:nvGrpSpPr>
      <p:grpSpPr>
        <a:xfrm>
          <a:off x="0" y="0"/>
          <a:ext cx="0" cy="0"/>
          <a:chOff x="0" y="0"/>
          <a:chExt cx="0" cy="0"/>
        </a:xfrm>
      </p:grpSpPr>
      <p:sp>
        <p:nvSpPr>
          <p:cNvPr id="22" name="Google Shape;22;p21"/>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21"/>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24" name="Google Shape;24;p2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2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22"/>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22"/>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0" name="Google Shape;30;p2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2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2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2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23"/>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6" name="Google Shape;36;p23"/>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7" name="Google Shape;37;p2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2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2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24"/>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24"/>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3" name="Google Shape;43;p24"/>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4" name="Google Shape;44;p24"/>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5" name="Google Shape;45;p24"/>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6" name="Google Shape;46;p2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2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2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2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2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2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2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26"/>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26"/>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7" name="Google Shape;57;p26"/>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8" name="Google Shape;58;p2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2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2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27"/>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27"/>
          <p:cNvSpPr/>
          <p:nvPr>
            <p:ph idx="2" type="pic"/>
          </p:nvPr>
        </p:nvSpPr>
        <p:spPr>
          <a:xfrm>
            <a:off x="5183188" y="987425"/>
            <a:ext cx="6172200" cy="4873625"/>
          </a:xfrm>
          <a:prstGeom prst="rect">
            <a:avLst/>
          </a:prstGeom>
          <a:noFill/>
          <a:ln>
            <a:noFill/>
          </a:ln>
        </p:spPr>
      </p:sp>
      <p:sp>
        <p:nvSpPr>
          <p:cNvPr id="64" name="Google Shape;64;p27"/>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2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2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2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8"/>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1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
          <p:cNvSpPr/>
          <p:nvPr/>
        </p:nvSpPr>
        <p:spPr>
          <a:xfrm>
            <a:off x="1700011" y="2704563"/>
            <a:ext cx="8358389" cy="4172755"/>
          </a:xfrm>
          <a:prstGeom prst="horizontalScroll">
            <a:avLst>
              <a:gd fmla="val 12500" name="adj"/>
            </a:avLst>
          </a:prstGeom>
          <a:solidFill>
            <a:srgbClr val="C00000"/>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br>
              <a:rPr b="0" i="0" lang="en-US" sz="1800" u="none" cap="none" strike="noStrike">
                <a:solidFill>
                  <a:schemeClr val="lt1"/>
                </a:solidFill>
                <a:latin typeface="Trebuchet MS"/>
                <a:ea typeface="Trebuchet MS"/>
                <a:cs typeface="Trebuchet MS"/>
                <a:sym typeface="Trebuchet MS"/>
              </a:rPr>
            </a:br>
            <a:br>
              <a:rPr b="0" i="0" lang="en-US" sz="1800" u="none" cap="none" strike="noStrike">
                <a:solidFill>
                  <a:schemeClr val="lt1"/>
                </a:solidFill>
                <a:latin typeface="Trebuchet MS"/>
                <a:ea typeface="Trebuchet MS"/>
                <a:cs typeface="Trebuchet MS"/>
                <a:sym typeface="Trebuchet MS"/>
              </a:rPr>
            </a:br>
            <a:r>
              <a:rPr b="0" i="0" lang="en-US" sz="3600" u="none" cap="none" strike="noStrike">
                <a:solidFill>
                  <a:schemeClr val="lt1"/>
                </a:solidFill>
                <a:latin typeface="Trebuchet MS"/>
                <a:ea typeface="Trebuchet MS"/>
                <a:cs typeface="Trebuchet MS"/>
                <a:sym typeface="Trebuchet MS"/>
              </a:rPr>
              <a:t>Uchechukwu Nwoke</a:t>
            </a:r>
            <a:br>
              <a:rPr b="0" i="0" lang="en-US" sz="3600" u="none" cap="none" strike="noStrike">
                <a:solidFill>
                  <a:schemeClr val="lt1"/>
                </a:solidFill>
                <a:latin typeface="Trebuchet MS"/>
                <a:ea typeface="Trebuchet MS"/>
                <a:cs typeface="Trebuchet MS"/>
                <a:sym typeface="Trebuchet MS"/>
              </a:rPr>
            </a:br>
            <a:r>
              <a:rPr b="0" i="0" lang="en-US" sz="3600" u="none" cap="none" strike="noStrike">
                <a:solidFill>
                  <a:schemeClr val="lt1"/>
                </a:solidFill>
                <a:latin typeface="Trebuchet MS"/>
                <a:ea typeface="Trebuchet MS"/>
                <a:cs typeface="Trebuchet MS"/>
                <a:sym typeface="Trebuchet MS"/>
              </a:rPr>
              <a:t>Chinwe M Ekwelem </a:t>
            </a:r>
            <a:br>
              <a:rPr b="0" i="0" lang="en-US" sz="3600" u="none" cap="none" strike="noStrike">
                <a:solidFill>
                  <a:schemeClr val="lt1"/>
                </a:solidFill>
                <a:latin typeface="Trebuchet MS"/>
                <a:ea typeface="Trebuchet MS"/>
                <a:cs typeface="Trebuchet MS"/>
                <a:sym typeface="Trebuchet MS"/>
              </a:rPr>
            </a:br>
            <a:r>
              <a:rPr b="0" i="0" lang="en-US" sz="3600" u="none" cap="none" strike="noStrike">
                <a:solidFill>
                  <a:schemeClr val="lt1"/>
                </a:solidFill>
                <a:latin typeface="Trebuchet MS"/>
                <a:ea typeface="Trebuchet MS"/>
                <a:cs typeface="Trebuchet MS"/>
                <a:sym typeface="Trebuchet MS"/>
              </a:rPr>
              <a:t>Henrietta Agbowo-Egbo</a:t>
            </a:r>
            <a:endParaRPr b="0" i="0" sz="3600" u="none" cap="none" strike="noStrike">
              <a:solidFill>
                <a:schemeClr val="lt1"/>
              </a:solidFill>
              <a:latin typeface="Calibri"/>
              <a:ea typeface="Calibri"/>
              <a:cs typeface="Calibri"/>
              <a:sym typeface="Calibri"/>
            </a:endParaRPr>
          </a:p>
        </p:txBody>
      </p:sp>
      <p:sp>
        <p:nvSpPr>
          <p:cNvPr id="85" name="Google Shape;85;p1"/>
          <p:cNvSpPr/>
          <p:nvPr/>
        </p:nvSpPr>
        <p:spPr>
          <a:xfrm>
            <a:off x="1700011" y="206062"/>
            <a:ext cx="8100812" cy="3026535"/>
          </a:xfrm>
          <a:prstGeom prst="round2DiagRect">
            <a:avLst>
              <a:gd fmla="val 16667" name="adj1"/>
              <a:gd fmla="val 0" name="adj2"/>
            </a:avLst>
          </a:prstGeom>
          <a:solidFill>
            <a:srgbClr val="7030A0"/>
          </a:solid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chemeClr val="lt1"/>
                </a:solidFill>
                <a:latin typeface="Trebuchet MS"/>
                <a:ea typeface="Trebuchet MS"/>
                <a:cs typeface="Trebuchet MS"/>
                <a:sym typeface="Trebuchet MS"/>
              </a:rPr>
              <a:t>Adoption and Implementation of Unexplained </a:t>
            </a:r>
            <a:br>
              <a:rPr b="0" i="0" lang="en-US" sz="3600" u="none" cap="none" strike="noStrike">
                <a:solidFill>
                  <a:schemeClr val="lt1"/>
                </a:solidFill>
                <a:latin typeface="Trebuchet MS"/>
                <a:ea typeface="Trebuchet MS"/>
                <a:cs typeface="Trebuchet MS"/>
                <a:sym typeface="Trebuchet MS"/>
              </a:rPr>
            </a:br>
            <a:r>
              <a:rPr b="0" i="0" lang="en-US" sz="3600" u="none" cap="none" strike="noStrike">
                <a:solidFill>
                  <a:schemeClr val="lt1"/>
                </a:solidFill>
                <a:latin typeface="Trebuchet MS"/>
                <a:ea typeface="Trebuchet MS"/>
                <a:cs typeface="Trebuchet MS"/>
                <a:sym typeface="Trebuchet MS"/>
              </a:rPr>
              <a:t>Wealth Orders in the Nigerian Criminal Justice System</a:t>
            </a:r>
            <a:endParaRPr b="0" i="0" sz="3600" u="none" cap="none" strike="noStrike">
              <a:solidFill>
                <a:schemeClr val="lt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sp>
        <p:nvSpPr>
          <p:cNvPr id="139" name="Google Shape;139;p10"/>
          <p:cNvSpPr txBox="1"/>
          <p:nvPr>
            <p:ph type="title"/>
          </p:nvPr>
        </p:nvSpPr>
        <p:spPr>
          <a:xfrm>
            <a:off x="838200" y="103031"/>
            <a:ext cx="10515600" cy="927279"/>
          </a:xfrm>
          <a:prstGeom prst="rect">
            <a:avLst/>
          </a:prstGeom>
          <a:solidFill>
            <a:schemeClr val="accent5"/>
          </a:solidFill>
          <a:ln>
            <a:noFill/>
          </a:ln>
        </p:spPr>
        <p:txBody>
          <a:bodyPr anchorCtr="0" anchor="ctr" bIns="45700" lIns="91425" spcFirstLastPara="1" rIns="91425" wrap="square" tIns="45700">
            <a:normAutofit fontScale="90000"/>
          </a:bodyPr>
          <a:lstStyle/>
          <a:p>
            <a:pPr indent="0" lvl="0" marL="0" rtl="0" algn="ctr">
              <a:lnSpc>
                <a:spcPct val="90000"/>
              </a:lnSpc>
              <a:spcBef>
                <a:spcPts val="0"/>
              </a:spcBef>
              <a:spcAft>
                <a:spcPts val="0"/>
              </a:spcAft>
              <a:buClr>
                <a:schemeClr val="lt1"/>
              </a:buClr>
              <a:buSzPct val="100000"/>
              <a:buFont typeface="Calibri"/>
              <a:buNone/>
            </a:pPr>
            <a:r>
              <a:rPr lang="en-US">
                <a:solidFill>
                  <a:schemeClr val="lt1"/>
                </a:solidFill>
              </a:rPr>
              <a:t>Regulating Unexplained Wealth in Nigeria (Cont.)</a:t>
            </a:r>
            <a:endParaRPr>
              <a:solidFill>
                <a:schemeClr val="lt1"/>
              </a:solidFill>
            </a:endParaRPr>
          </a:p>
        </p:txBody>
      </p:sp>
      <p:sp>
        <p:nvSpPr>
          <p:cNvPr id="140" name="Google Shape;140;p10"/>
          <p:cNvSpPr txBox="1"/>
          <p:nvPr>
            <p:ph idx="1" type="body"/>
          </p:nvPr>
        </p:nvSpPr>
        <p:spPr>
          <a:xfrm>
            <a:off x="838200" y="1030310"/>
            <a:ext cx="10515600" cy="5827690"/>
          </a:xfrm>
          <a:prstGeom prst="rect">
            <a:avLst/>
          </a:prstGeom>
          <a:noFill/>
          <a:ln>
            <a:noFill/>
          </a:ln>
        </p:spPr>
        <p:txBody>
          <a:bodyPr anchorCtr="0" anchor="t" bIns="45700" lIns="91425" spcFirstLastPara="1" rIns="91425" wrap="square" tIns="45700">
            <a:normAutofit fontScale="92500"/>
          </a:bodyPr>
          <a:lstStyle/>
          <a:p>
            <a:pPr indent="-228600" lvl="0" marL="228600" rtl="0" algn="l">
              <a:lnSpc>
                <a:spcPct val="90000"/>
              </a:lnSpc>
              <a:spcBef>
                <a:spcPts val="0"/>
              </a:spcBef>
              <a:spcAft>
                <a:spcPts val="0"/>
              </a:spcAft>
              <a:buClr>
                <a:schemeClr val="dk1"/>
              </a:buClr>
              <a:buSzPct val="100000"/>
              <a:buChar char="•"/>
            </a:pPr>
            <a:r>
              <a:rPr lang="en-US"/>
              <a:t>Section 28 &amp; 29 EFCC Act establishes what is understood and described as Forfeiture upon conviction or Criminal Forfeiture or Criminal Confiscation or Confiscation simpliciter or Conviction based Forfeiture. It is the very opposite of a civil forfeiture. </a:t>
            </a:r>
            <a:endParaRPr/>
          </a:p>
          <a:p>
            <a:pPr indent="-228600" lvl="0" marL="228600" rtl="0" algn="l">
              <a:lnSpc>
                <a:spcPct val="90000"/>
              </a:lnSpc>
              <a:spcBef>
                <a:spcPts val="1000"/>
              </a:spcBef>
              <a:spcAft>
                <a:spcPts val="0"/>
              </a:spcAft>
              <a:buClr>
                <a:schemeClr val="dk1"/>
              </a:buClr>
              <a:buSzPct val="100000"/>
              <a:buChar char="•"/>
            </a:pPr>
            <a:r>
              <a:rPr lang="en-US"/>
              <a:t>Section 17 Advanced Fee Fraud Act establishes 3 circumstances where non-conviction based forfeiture (NCBF) can occur, to wit: </a:t>
            </a:r>
            <a:endParaRPr/>
          </a:p>
          <a:p>
            <a:pPr indent="-228600" lvl="0" marL="228600" rtl="0" algn="l">
              <a:lnSpc>
                <a:spcPct val="90000"/>
              </a:lnSpc>
              <a:spcBef>
                <a:spcPts val="1000"/>
              </a:spcBef>
              <a:spcAft>
                <a:spcPts val="0"/>
              </a:spcAft>
              <a:buClr>
                <a:schemeClr val="dk1"/>
              </a:buClr>
              <a:buSzPct val="100000"/>
              <a:buFont typeface="Calibri"/>
              <a:buChar char="-"/>
            </a:pPr>
            <a:r>
              <a:rPr lang="en-US"/>
              <a:t>(a) Unclaimed property coming into the provision of the EFCC </a:t>
            </a:r>
            <a:endParaRPr/>
          </a:p>
          <a:p>
            <a:pPr indent="-228600" lvl="0" marL="228600" rtl="0" algn="l">
              <a:lnSpc>
                <a:spcPct val="90000"/>
              </a:lnSpc>
              <a:spcBef>
                <a:spcPts val="1000"/>
              </a:spcBef>
              <a:spcAft>
                <a:spcPts val="0"/>
              </a:spcAft>
              <a:buClr>
                <a:schemeClr val="dk1"/>
              </a:buClr>
              <a:buSzPct val="100000"/>
              <a:buFont typeface="Calibri"/>
              <a:buChar char="-"/>
            </a:pPr>
            <a:r>
              <a:rPr lang="en-US"/>
              <a:t>(b) Unclaimed property found by officer of the EFCC to be in possession of another person, body corporate or financial institution </a:t>
            </a:r>
            <a:endParaRPr/>
          </a:p>
          <a:p>
            <a:pPr indent="-228600" lvl="0" marL="228600" rtl="0" algn="l">
              <a:lnSpc>
                <a:spcPct val="90000"/>
              </a:lnSpc>
              <a:spcBef>
                <a:spcPts val="1000"/>
              </a:spcBef>
              <a:spcAft>
                <a:spcPts val="0"/>
              </a:spcAft>
              <a:buClr>
                <a:schemeClr val="dk1"/>
              </a:buClr>
              <a:buSzPct val="100000"/>
              <a:buFont typeface="Calibri"/>
              <a:buChar char="-"/>
            </a:pPr>
            <a:r>
              <a:rPr lang="en-US"/>
              <a:t>(c) Properties in the possession of any person, body corporate, and financial institution </a:t>
            </a:r>
            <a:endParaRPr/>
          </a:p>
          <a:p>
            <a:pPr indent="-228600" lvl="0" marL="228600" rtl="0" algn="l">
              <a:lnSpc>
                <a:spcPct val="90000"/>
              </a:lnSpc>
              <a:spcBef>
                <a:spcPts val="1000"/>
              </a:spcBef>
              <a:spcAft>
                <a:spcPts val="0"/>
              </a:spcAft>
              <a:buClr>
                <a:schemeClr val="dk1"/>
              </a:buClr>
              <a:buSzPct val="100000"/>
              <a:buFont typeface="Calibri"/>
              <a:buChar char="-"/>
            </a:pPr>
            <a:r>
              <a:rPr lang="en-US"/>
              <a:t>In all these circumstances, the property is reasonably suspected to be proceeds of some unlawful activity under the AFF Act, Money Laundering Act, EFCC Act and any other law enforceable by the Commission. </a:t>
            </a:r>
            <a:endParaRPr/>
          </a:p>
          <a:p>
            <a:pPr indent="-64135" lvl="0" marL="228600" rtl="0" algn="l">
              <a:lnSpc>
                <a:spcPct val="90000"/>
              </a:lnSpc>
              <a:spcBef>
                <a:spcPts val="1000"/>
              </a:spcBef>
              <a:spcAft>
                <a:spcPts val="0"/>
              </a:spcAft>
              <a:buClr>
                <a:schemeClr val="dk1"/>
              </a:buClr>
              <a:buSzPct val="100000"/>
              <a:buNone/>
            </a:pPr>
            <a:r>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sp>
        <p:nvSpPr>
          <p:cNvPr id="145" name="Google Shape;145;p11"/>
          <p:cNvSpPr txBox="1"/>
          <p:nvPr>
            <p:ph type="title"/>
          </p:nvPr>
        </p:nvSpPr>
        <p:spPr>
          <a:xfrm>
            <a:off x="838200" y="365125"/>
            <a:ext cx="10515600" cy="1025793"/>
          </a:xfrm>
          <a:prstGeom prst="rect">
            <a:avLst/>
          </a:prstGeom>
          <a:solidFill>
            <a:schemeClr val="accent5"/>
          </a:solid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lt1"/>
              </a:buClr>
              <a:buSzPts val="4400"/>
              <a:buFont typeface="Calibri"/>
              <a:buNone/>
            </a:pPr>
            <a:r>
              <a:rPr lang="en-US">
                <a:solidFill>
                  <a:schemeClr val="lt1"/>
                </a:solidFill>
              </a:rPr>
              <a:t>Some Nigerian Cases on Forfeiture</a:t>
            </a:r>
            <a:endParaRPr>
              <a:solidFill>
                <a:schemeClr val="lt1"/>
              </a:solidFill>
            </a:endParaRPr>
          </a:p>
        </p:txBody>
      </p:sp>
      <p:sp>
        <p:nvSpPr>
          <p:cNvPr id="146" name="Google Shape;146;p11"/>
          <p:cNvSpPr txBox="1"/>
          <p:nvPr>
            <p:ph idx="1" type="body"/>
          </p:nvPr>
        </p:nvSpPr>
        <p:spPr>
          <a:xfrm>
            <a:off x="838200" y="1690688"/>
            <a:ext cx="10515600" cy="4684354"/>
          </a:xfrm>
          <a:prstGeom prst="rect">
            <a:avLst/>
          </a:prstGeom>
          <a:noFill/>
          <a:ln>
            <a:noFill/>
          </a:ln>
        </p:spPr>
        <p:txBody>
          <a:bodyPr anchorCtr="0" anchor="t" bIns="45700" lIns="91425" spcFirstLastPara="1" rIns="91425" wrap="square" tIns="45700">
            <a:noAutofit/>
          </a:bodyPr>
          <a:lstStyle/>
          <a:p>
            <a:pPr indent="-228600" lvl="0" marL="228600" rtl="0" algn="l">
              <a:lnSpc>
                <a:spcPct val="90000"/>
              </a:lnSpc>
              <a:spcBef>
                <a:spcPts val="0"/>
              </a:spcBef>
              <a:spcAft>
                <a:spcPts val="0"/>
              </a:spcAft>
              <a:buClr>
                <a:schemeClr val="dk1"/>
              </a:buClr>
              <a:buSzPts val="2400"/>
              <a:buChar char="•"/>
            </a:pPr>
            <a:r>
              <a:rPr i="1" lang="en-US" sz="2400"/>
              <a:t>FRN</a:t>
            </a:r>
            <a:r>
              <a:rPr lang="en-US" sz="2400"/>
              <a:t> v Nwaigwe ((2009) 16 NWLR PT.1166 169)- The CA Division in Lagos State unanimously struck down the relevant sections (28 and 29) of the EFCC Act as unconstitutional despite the clear justificatory grounds presented by the law. </a:t>
            </a:r>
            <a:endParaRPr/>
          </a:p>
          <a:p>
            <a:pPr indent="-228600" lvl="0" marL="228600" rtl="0" algn="l">
              <a:lnSpc>
                <a:spcPct val="90000"/>
              </a:lnSpc>
              <a:spcBef>
                <a:spcPts val="1000"/>
              </a:spcBef>
              <a:spcAft>
                <a:spcPts val="0"/>
              </a:spcAft>
              <a:buClr>
                <a:schemeClr val="dk1"/>
              </a:buClr>
              <a:buSzPts val="2400"/>
              <a:buChar char="•"/>
            </a:pPr>
            <a:r>
              <a:rPr lang="en-US" sz="2400"/>
              <a:t>In 2012 the Court of Appeal in </a:t>
            </a:r>
            <a:r>
              <a:rPr i="1" lang="en-US" sz="2400"/>
              <a:t>Akingbola v Chairman EFCC </a:t>
            </a:r>
            <a:r>
              <a:rPr lang="en-US" sz="2400"/>
              <a:t>((2012) 9 NWLR PT.1306 475) realized its error in </a:t>
            </a:r>
            <a:r>
              <a:rPr i="1" lang="en-US" sz="2400"/>
              <a:t>FRN v Nwaigwe</a:t>
            </a:r>
            <a:r>
              <a:rPr lang="en-US" sz="2400"/>
              <a:t> and proceeded upon an exhaustive scrutiny of the Advanced Fee Fraud (AFF) Act, to set aside the earlier case.</a:t>
            </a:r>
            <a:endParaRPr/>
          </a:p>
          <a:p>
            <a:pPr indent="-228600" lvl="0" marL="228600" rtl="0" algn="l">
              <a:lnSpc>
                <a:spcPct val="90000"/>
              </a:lnSpc>
              <a:spcBef>
                <a:spcPts val="1000"/>
              </a:spcBef>
              <a:spcAft>
                <a:spcPts val="0"/>
              </a:spcAft>
              <a:buClr>
                <a:schemeClr val="dk1"/>
              </a:buClr>
              <a:buSzPts val="2400"/>
              <a:buChar char="•"/>
            </a:pPr>
            <a:r>
              <a:rPr lang="en-US" sz="2400"/>
              <a:t> </a:t>
            </a:r>
            <a:r>
              <a:rPr i="1" lang="en-US" sz="2400"/>
              <a:t>Felimont Enterpise v Chairman EFCC </a:t>
            </a:r>
            <a:r>
              <a:rPr lang="en-US" sz="2400"/>
              <a:t>((2013)1 BFLR 94); </a:t>
            </a:r>
            <a:r>
              <a:rPr i="1" lang="en-US" sz="2400"/>
              <a:t>FRN v Ikedinwa</a:t>
            </a:r>
            <a:r>
              <a:rPr lang="en-US" sz="2400"/>
              <a:t> ((2013) LPLER-21120 CA); </a:t>
            </a:r>
            <a:r>
              <a:rPr i="1" lang="en-US" sz="2400"/>
              <a:t>Esai Dangabar v FRN</a:t>
            </a:r>
            <a:r>
              <a:rPr lang="en-US" sz="2400"/>
              <a:t> ((2014) 12 NWLR PT. 1422 575) – have upheld the validity of the AFF Act provision.</a:t>
            </a:r>
            <a:endParaRPr/>
          </a:p>
          <a:p>
            <a:pPr indent="-228600" lvl="0" marL="228600" rtl="0" algn="l">
              <a:lnSpc>
                <a:spcPct val="90000"/>
              </a:lnSpc>
              <a:spcBef>
                <a:spcPts val="1000"/>
              </a:spcBef>
              <a:spcAft>
                <a:spcPts val="0"/>
              </a:spcAft>
              <a:buClr>
                <a:schemeClr val="dk1"/>
              </a:buClr>
              <a:buSzPts val="2400"/>
              <a:buChar char="•"/>
            </a:pPr>
            <a:r>
              <a:rPr lang="en-US" sz="2400"/>
              <a:t>In </a:t>
            </a:r>
            <a:r>
              <a:rPr i="1" lang="en-US" sz="2400"/>
              <a:t>Patience Jonathan v FRN</a:t>
            </a:r>
            <a:r>
              <a:rPr lang="en-US" sz="2400"/>
              <a:t> ((2018)LPLER – 43505 CA), the trial court made forfeiture order as money in Mrs. Jonathan’s accounts were seen as proceeds of some unspecified unlawful activity. This decision was affirmed by the Court of Appeal.</a:t>
            </a:r>
            <a:endParaRPr sz="240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sp>
        <p:nvSpPr>
          <p:cNvPr id="151" name="Google Shape;151;p12"/>
          <p:cNvSpPr txBox="1"/>
          <p:nvPr>
            <p:ph type="title"/>
          </p:nvPr>
        </p:nvSpPr>
        <p:spPr>
          <a:xfrm>
            <a:off x="838200" y="180306"/>
            <a:ext cx="10515600" cy="1107582"/>
          </a:xfrm>
          <a:prstGeom prst="rect">
            <a:avLst/>
          </a:prstGeom>
          <a:solidFill>
            <a:schemeClr val="accent5"/>
          </a:solid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lt1"/>
              </a:buClr>
              <a:buSzPts val="4000"/>
              <a:buFont typeface="Calibri"/>
              <a:buNone/>
            </a:pPr>
            <a:r>
              <a:rPr lang="en-US" sz="4000">
                <a:solidFill>
                  <a:schemeClr val="lt1"/>
                </a:solidFill>
              </a:rPr>
              <a:t>Regulating Unexplained Wealth in Nigeria (cont.)</a:t>
            </a:r>
            <a:endParaRPr sz="4000">
              <a:solidFill>
                <a:schemeClr val="lt1"/>
              </a:solidFill>
            </a:endParaRPr>
          </a:p>
        </p:txBody>
      </p:sp>
      <p:sp>
        <p:nvSpPr>
          <p:cNvPr id="152" name="Google Shape;152;p12"/>
          <p:cNvSpPr txBox="1"/>
          <p:nvPr>
            <p:ph idx="1" type="body"/>
          </p:nvPr>
        </p:nvSpPr>
        <p:spPr>
          <a:xfrm>
            <a:off x="838200" y="1403798"/>
            <a:ext cx="10515600" cy="4773166"/>
          </a:xfrm>
          <a:prstGeom prst="rect">
            <a:avLst/>
          </a:prstGeom>
          <a:noFill/>
          <a:ln>
            <a:noFill/>
          </a:ln>
        </p:spPr>
        <p:txBody>
          <a:bodyPr anchorCtr="0" anchor="t" bIns="45700" lIns="91425" spcFirstLastPara="1" rIns="91425" wrap="square" tIns="45700">
            <a:normAutofit fontScale="85000" lnSpcReduction="20000"/>
          </a:bodyPr>
          <a:lstStyle/>
          <a:p>
            <a:pPr indent="-228600" lvl="0" marL="228600" rtl="0" algn="l">
              <a:lnSpc>
                <a:spcPct val="90000"/>
              </a:lnSpc>
              <a:spcBef>
                <a:spcPts val="0"/>
              </a:spcBef>
              <a:spcAft>
                <a:spcPts val="0"/>
              </a:spcAft>
              <a:buClr>
                <a:schemeClr val="dk1"/>
              </a:buClr>
              <a:buSzPct val="100000"/>
              <a:buFont typeface="Calibri"/>
              <a:buChar char="-"/>
            </a:pPr>
            <a:r>
              <a:rPr lang="en-US"/>
              <a:t>In May 2022, the Nigerian President signed into law, the Proceeds of Crime (Recovery and Management) Bill, 2022. </a:t>
            </a:r>
            <a:endParaRPr/>
          </a:p>
          <a:p>
            <a:pPr indent="-228600" lvl="0" marL="228600" rtl="0" algn="l">
              <a:lnSpc>
                <a:spcPct val="90000"/>
              </a:lnSpc>
              <a:spcBef>
                <a:spcPts val="1000"/>
              </a:spcBef>
              <a:spcAft>
                <a:spcPts val="0"/>
              </a:spcAft>
              <a:buClr>
                <a:schemeClr val="dk1"/>
              </a:buClr>
              <a:buSzPct val="100000"/>
              <a:buChar char="•"/>
            </a:pPr>
            <a:r>
              <a:rPr lang="en-US"/>
              <a:t>The Proceeds of Crime (recovery and Management) Act, 2022 makes provisions for the seizure, confiscation, forfeiture and management of properties derived from unlawful activity.</a:t>
            </a:r>
            <a:endParaRPr/>
          </a:p>
          <a:p>
            <a:pPr indent="-228600" lvl="0" marL="228600" rtl="0" algn="l">
              <a:lnSpc>
                <a:spcPct val="90000"/>
              </a:lnSpc>
              <a:spcBef>
                <a:spcPts val="1000"/>
              </a:spcBef>
              <a:spcAft>
                <a:spcPts val="0"/>
              </a:spcAft>
              <a:buClr>
                <a:schemeClr val="dk1"/>
              </a:buClr>
              <a:buSzPct val="100000"/>
              <a:buChar char="•"/>
            </a:pPr>
            <a:r>
              <a:rPr lang="en-US"/>
              <a:t>Section (1) of the Act spells out its objectives.</a:t>
            </a:r>
            <a:endParaRPr/>
          </a:p>
          <a:p>
            <a:pPr indent="-228600" lvl="0" marL="228600" rtl="0" algn="l">
              <a:lnSpc>
                <a:spcPct val="90000"/>
              </a:lnSpc>
              <a:spcBef>
                <a:spcPts val="1000"/>
              </a:spcBef>
              <a:spcAft>
                <a:spcPts val="0"/>
              </a:spcAft>
              <a:buClr>
                <a:schemeClr val="dk1"/>
              </a:buClr>
              <a:buSzPct val="100000"/>
              <a:buFont typeface="Calibri"/>
              <a:buChar char="-"/>
            </a:pPr>
            <a:r>
              <a:rPr lang="en-US"/>
              <a:t>(a) provide for an effective legal and institutional framework for the recovery and management of the proceeds of crime, benefits derived therein, </a:t>
            </a:r>
            <a:r>
              <a:rPr b="1" i="1" lang="en-US" u="sng"/>
              <a:t>instrumentality of unlawful activities</a:t>
            </a:r>
            <a:r>
              <a:rPr lang="en-US"/>
              <a:t>, and unclaimed properties reasonably suspected to be proceeds of crime; </a:t>
            </a:r>
            <a:endParaRPr/>
          </a:p>
          <a:p>
            <a:pPr indent="-228600" lvl="0" marL="228600" rtl="0" algn="l">
              <a:lnSpc>
                <a:spcPct val="90000"/>
              </a:lnSpc>
              <a:spcBef>
                <a:spcPts val="1000"/>
              </a:spcBef>
              <a:spcAft>
                <a:spcPts val="0"/>
              </a:spcAft>
              <a:buClr>
                <a:schemeClr val="dk1"/>
              </a:buClr>
              <a:buSzPct val="100000"/>
              <a:buFont typeface="Calibri"/>
              <a:buChar char="-"/>
            </a:pPr>
            <a:r>
              <a:rPr lang="en-US"/>
              <a:t>(b) make provisions for the restraint, seizure, confiscation and forfeiture of property derived from </a:t>
            </a:r>
            <a:r>
              <a:rPr i="1" lang="en-US" u="sng"/>
              <a:t>unlawful activities </a:t>
            </a:r>
            <a:r>
              <a:rPr lang="en-US"/>
              <a:t>and any instrumentalities used or intended to be used in the commission of such unlawful activities; </a:t>
            </a:r>
            <a:endParaRPr/>
          </a:p>
          <a:p>
            <a:pPr indent="-228600" lvl="0" marL="228600" rtl="0" algn="l">
              <a:lnSpc>
                <a:spcPct val="90000"/>
              </a:lnSpc>
              <a:spcBef>
                <a:spcPts val="1000"/>
              </a:spcBef>
              <a:spcAft>
                <a:spcPts val="0"/>
              </a:spcAft>
              <a:buClr>
                <a:schemeClr val="dk1"/>
              </a:buClr>
              <a:buSzPct val="100000"/>
              <a:buFont typeface="Calibri"/>
              <a:buChar char="-"/>
            </a:pPr>
            <a:r>
              <a:rPr lang="en-US"/>
              <a:t>(c) make provisions for non-conviction based procedure for the recovery of proceeds of crime</a:t>
            </a:r>
            <a:r>
              <a:rPr b="1" i="1" lang="en-US"/>
              <a:t>;</a:t>
            </a:r>
            <a:endParaRPr/>
          </a:p>
          <a:p>
            <a:pPr indent="-77470" lvl="0" marL="228600" rtl="0" algn="l">
              <a:lnSpc>
                <a:spcPct val="90000"/>
              </a:lnSpc>
              <a:spcBef>
                <a:spcPts val="1000"/>
              </a:spcBef>
              <a:spcAft>
                <a:spcPts val="0"/>
              </a:spcAft>
              <a:buClr>
                <a:schemeClr val="dk1"/>
              </a:buClr>
              <a:buSzPct val="100000"/>
              <a:buNone/>
            </a:pPr>
            <a:r>
              <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13"/>
          <p:cNvSpPr txBox="1"/>
          <p:nvPr>
            <p:ph type="title"/>
          </p:nvPr>
        </p:nvSpPr>
        <p:spPr>
          <a:xfrm>
            <a:off x="838200" y="365126"/>
            <a:ext cx="10515600" cy="1128824"/>
          </a:xfrm>
          <a:prstGeom prst="rect">
            <a:avLst/>
          </a:prstGeom>
          <a:solidFill>
            <a:schemeClr val="accent5"/>
          </a:solid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lt1"/>
              </a:buClr>
              <a:buSzPts val="3400"/>
              <a:buFont typeface="Calibri"/>
              <a:buNone/>
            </a:pPr>
            <a:r>
              <a:rPr lang="en-US" sz="3400">
                <a:solidFill>
                  <a:schemeClr val="lt1"/>
                </a:solidFill>
              </a:rPr>
              <a:t>Proceeds of Crime (Recovery and Management) Act, 2022</a:t>
            </a:r>
            <a:endParaRPr sz="3400">
              <a:solidFill>
                <a:schemeClr val="lt1"/>
              </a:solidFill>
            </a:endParaRPr>
          </a:p>
        </p:txBody>
      </p:sp>
      <p:sp>
        <p:nvSpPr>
          <p:cNvPr id="158" name="Google Shape;158;p13"/>
          <p:cNvSpPr txBox="1"/>
          <p:nvPr>
            <p:ph idx="1" type="body"/>
          </p:nvPr>
        </p:nvSpPr>
        <p:spPr>
          <a:xfrm>
            <a:off x="838200" y="1493950"/>
            <a:ext cx="10515600" cy="4683013"/>
          </a:xfrm>
          <a:prstGeom prst="rect">
            <a:avLst/>
          </a:prstGeom>
          <a:noFill/>
          <a:ln>
            <a:noFill/>
          </a:ln>
        </p:spPr>
        <p:txBody>
          <a:bodyPr anchorCtr="0" anchor="t" bIns="45700" lIns="91425" spcFirstLastPara="1" rIns="91425" wrap="square" tIns="45700">
            <a:normAutofit fontScale="92500" lnSpcReduction="10000"/>
          </a:bodyPr>
          <a:lstStyle/>
          <a:p>
            <a:pPr indent="-228600" lvl="0" marL="228600" rtl="0" algn="l">
              <a:lnSpc>
                <a:spcPct val="90000"/>
              </a:lnSpc>
              <a:spcBef>
                <a:spcPts val="0"/>
              </a:spcBef>
              <a:spcAft>
                <a:spcPts val="0"/>
              </a:spcAft>
              <a:buClr>
                <a:schemeClr val="dk1"/>
              </a:buClr>
              <a:buSzPct val="100000"/>
              <a:buFont typeface="Calibri"/>
              <a:buChar char="-"/>
            </a:pPr>
            <a:r>
              <a:rPr lang="en-US"/>
              <a:t>(d) strengthen the criminal confiscation procedure by ensuring that the total benefit from a person’s criminal activity is calculated and an equivalent amount, where recoverable, is confiscated on behalf of the Federal Government ; </a:t>
            </a:r>
            <a:endParaRPr/>
          </a:p>
          <a:p>
            <a:pPr indent="-228600" lvl="0" marL="228600" rtl="0" algn="l">
              <a:lnSpc>
                <a:spcPct val="90000"/>
              </a:lnSpc>
              <a:spcBef>
                <a:spcPts val="1000"/>
              </a:spcBef>
              <a:spcAft>
                <a:spcPts val="0"/>
              </a:spcAft>
              <a:buClr>
                <a:schemeClr val="dk1"/>
              </a:buClr>
              <a:buSzPct val="100000"/>
              <a:buFont typeface="Calibri"/>
              <a:buChar char="-"/>
            </a:pPr>
            <a:r>
              <a:rPr lang="en-US"/>
              <a:t>(e) ensure that the relevant organisations establish the Proceeds of Crime (Management) Directorate to carry out the functions conferred on it under this Act; </a:t>
            </a:r>
            <a:endParaRPr/>
          </a:p>
          <a:p>
            <a:pPr indent="-228600" lvl="0" marL="228600" rtl="0" algn="l">
              <a:lnSpc>
                <a:spcPct val="90000"/>
              </a:lnSpc>
              <a:spcBef>
                <a:spcPts val="1000"/>
              </a:spcBef>
              <a:spcAft>
                <a:spcPts val="0"/>
              </a:spcAft>
              <a:buClr>
                <a:schemeClr val="dk1"/>
              </a:buClr>
              <a:buSzPct val="100000"/>
              <a:buFont typeface="Calibri"/>
              <a:buChar char="-"/>
            </a:pPr>
            <a:r>
              <a:rPr lang="en-US"/>
              <a:t>(f ) strengthen collaboration among the relevant organisations in tracing and forfeiting properties reasonably suspected to be proceeds of unlawful activity through non-conviction based forfeiture proceedings ; and </a:t>
            </a:r>
            <a:endParaRPr/>
          </a:p>
          <a:p>
            <a:pPr indent="-228600" lvl="0" marL="228600" rtl="0" algn="l">
              <a:lnSpc>
                <a:spcPct val="90000"/>
              </a:lnSpc>
              <a:spcBef>
                <a:spcPts val="1000"/>
              </a:spcBef>
              <a:spcAft>
                <a:spcPts val="0"/>
              </a:spcAft>
              <a:buClr>
                <a:schemeClr val="dk1"/>
              </a:buClr>
              <a:buSzPct val="100000"/>
              <a:buFont typeface="Calibri"/>
              <a:buChar char="-"/>
            </a:pPr>
            <a:r>
              <a:rPr lang="en-US"/>
              <a:t>(g) make provisions for the handover, management and disposal of properties forfeited to the Federal Republic of Nigeria</a:t>
            </a:r>
            <a:endParaRPr b="1" i="1"/>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sp>
        <p:nvSpPr>
          <p:cNvPr id="163" name="Google Shape;163;p14"/>
          <p:cNvSpPr txBox="1"/>
          <p:nvPr>
            <p:ph type="title"/>
          </p:nvPr>
        </p:nvSpPr>
        <p:spPr>
          <a:xfrm>
            <a:off x="838200" y="167425"/>
            <a:ext cx="10515600" cy="1017431"/>
          </a:xfrm>
          <a:prstGeom prst="rect">
            <a:avLst/>
          </a:prstGeom>
          <a:solidFill>
            <a:schemeClr val="accent5"/>
          </a:solid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lt1"/>
              </a:buClr>
              <a:buSzPts val="3200"/>
              <a:buFont typeface="Calibri"/>
              <a:buNone/>
            </a:pPr>
            <a:r>
              <a:rPr lang="en-US" sz="3200">
                <a:solidFill>
                  <a:schemeClr val="lt1"/>
                </a:solidFill>
              </a:rPr>
              <a:t>Proceeds of Crime (Recovery and Management) Act, 2022 (Cont.)</a:t>
            </a:r>
            <a:endParaRPr sz="3200">
              <a:solidFill>
                <a:schemeClr val="lt1"/>
              </a:solidFill>
            </a:endParaRPr>
          </a:p>
        </p:txBody>
      </p:sp>
      <p:sp>
        <p:nvSpPr>
          <p:cNvPr id="164" name="Google Shape;164;p14"/>
          <p:cNvSpPr txBox="1"/>
          <p:nvPr>
            <p:ph idx="1" type="body"/>
          </p:nvPr>
        </p:nvSpPr>
        <p:spPr>
          <a:xfrm>
            <a:off x="838200" y="1378039"/>
            <a:ext cx="10515600" cy="4798924"/>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en-US"/>
              <a:t>Under section 2, the provisions of the Act apply to— </a:t>
            </a:r>
            <a:endParaRPr/>
          </a:p>
          <a:p>
            <a:pPr indent="0" lvl="0" marL="0" rtl="0" algn="l">
              <a:lnSpc>
                <a:spcPct val="90000"/>
              </a:lnSpc>
              <a:spcBef>
                <a:spcPts val="1000"/>
              </a:spcBef>
              <a:spcAft>
                <a:spcPts val="0"/>
              </a:spcAft>
              <a:buClr>
                <a:schemeClr val="dk1"/>
              </a:buClr>
              <a:buSzPts val="2800"/>
              <a:buNone/>
            </a:pPr>
            <a:r>
              <a:rPr lang="en-US"/>
              <a:t>- (a) detection, identification, investigation, and recovery of realisable assets and the proceeds and instrumentalities of unlawful activity by relevant organisations; </a:t>
            </a:r>
            <a:endParaRPr/>
          </a:p>
          <a:p>
            <a:pPr indent="0" lvl="0" marL="0" rtl="0" algn="l">
              <a:lnSpc>
                <a:spcPct val="90000"/>
              </a:lnSpc>
              <a:spcBef>
                <a:spcPts val="1000"/>
              </a:spcBef>
              <a:spcAft>
                <a:spcPts val="0"/>
              </a:spcAft>
              <a:buClr>
                <a:schemeClr val="dk1"/>
              </a:buClr>
              <a:buSzPts val="2800"/>
              <a:buNone/>
            </a:pPr>
            <a:r>
              <a:rPr lang="en-US"/>
              <a:t>- (b) orders and directives by the Court to support the detection, recovery and preservation of the proceeds and instrumentalities of unlawful activity and realisable properties by relevant organisations ;</a:t>
            </a:r>
            <a:endParaRPr/>
          </a:p>
          <a:p>
            <a:pPr indent="0" lvl="0" marL="0" rtl="0" algn="l">
              <a:lnSpc>
                <a:spcPct val="90000"/>
              </a:lnSpc>
              <a:spcBef>
                <a:spcPts val="1000"/>
              </a:spcBef>
              <a:spcAft>
                <a:spcPts val="0"/>
              </a:spcAft>
              <a:buClr>
                <a:schemeClr val="dk1"/>
              </a:buClr>
              <a:buSzPts val="2800"/>
              <a:buNone/>
            </a:pPr>
            <a:r>
              <a:rPr lang="en-US"/>
              <a:t>- (c) confiscation orders to recover a sum equivalent to the amount a convicted person has acquired from the offences charged and related offences, including accrued benefits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sp>
        <p:nvSpPr>
          <p:cNvPr id="169" name="Google Shape;169;p15"/>
          <p:cNvSpPr txBox="1"/>
          <p:nvPr>
            <p:ph type="title"/>
          </p:nvPr>
        </p:nvSpPr>
        <p:spPr>
          <a:xfrm>
            <a:off x="838200" y="154546"/>
            <a:ext cx="10515600" cy="978795"/>
          </a:xfrm>
          <a:prstGeom prst="rect">
            <a:avLst/>
          </a:prstGeom>
          <a:solidFill>
            <a:schemeClr val="accent5"/>
          </a:solid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lt1"/>
              </a:buClr>
              <a:buSzPts val="2800"/>
              <a:buFont typeface="Calibri"/>
              <a:buNone/>
            </a:pPr>
            <a:r>
              <a:rPr lang="en-US" sz="2800">
                <a:solidFill>
                  <a:schemeClr val="lt1"/>
                </a:solidFill>
              </a:rPr>
              <a:t>Proceeds of Crime (Recovery and Management) Act, 2022 (Cont.)</a:t>
            </a:r>
            <a:endParaRPr sz="2800">
              <a:solidFill>
                <a:schemeClr val="lt1"/>
              </a:solidFill>
            </a:endParaRPr>
          </a:p>
        </p:txBody>
      </p:sp>
      <p:sp>
        <p:nvSpPr>
          <p:cNvPr id="170" name="Google Shape;170;p15"/>
          <p:cNvSpPr txBox="1"/>
          <p:nvPr>
            <p:ph idx="1" type="body"/>
          </p:nvPr>
        </p:nvSpPr>
        <p:spPr>
          <a:xfrm>
            <a:off x="838200" y="1262130"/>
            <a:ext cx="10515600" cy="4914833"/>
          </a:xfrm>
          <a:prstGeom prst="rect">
            <a:avLst/>
          </a:prstGeom>
          <a:noFill/>
          <a:ln>
            <a:noFill/>
          </a:ln>
        </p:spPr>
        <p:txBody>
          <a:bodyPr anchorCtr="0" anchor="t" bIns="45700" lIns="91425" spcFirstLastPara="1" rIns="91425" wrap="square" tIns="45700">
            <a:normAutofit lnSpcReduction="10000"/>
          </a:bodyPr>
          <a:lstStyle/>
          <a:p>
            <a:pPr indent="-228600" lvl="0" marL="228600" rtl="0" algn="l">
              <a:lnSpc>
                <a:spcPct val="90000"/>
              </a:lnSpc>
              <a:spcBef>
                <a:spcPts val="0"/>
              </a:spcBef>
              <a:spcAft>
                <a:spcPts val="0"/>
              </a:spcAft>
              <a:buClr>
                <a:schemeClr val="dk1"/>
              </a:buClr>
              <a:buSzPts val="2800"/>
              <a:buChar char="•"/>
            </a:pPr>
            <a:r>
              <a:rPr lang="en-US"/>
              <a:t>Part IV : NON–CONVICTION BASED RECOVERY OF THE PROCEEDS OF CRIME</a:t>
            </a:r>
            <a:endParaRPr/>
          </a:p>
          <a:p>
            <a:pPr indent="-228600" lvl="0" marL="228600" rtl="0" algn="l">
              <a:lnSpc>
                <a:spcPct val="90000"/>
              </a:lnSpc>
              <a:spcBef>
                <a:spcPts val="1000"/>
              </a:spcBef>
              <a:spcAft>
                <a:spcPts val="0"/>
              </a:spcAft>
              <a:buClr>
                <a:schemeClr val="dk1"/>
              </a:buClr>
              <a:buSzPts val="2800"/>
              <a:buChar char="•"/>
            </a:pPr>
            <a:r>
              <a:rPr lang="en-US"/>
              <a:t>Section 7. This Part applies to the recovery and forfeiture of proceeds of crime, </a:t>
            </a:r>
            <a:r>
              <a:rPr i="1" lang="en-US" u="sng"/>
              <a:t>instrumentality of unlawful activity</a:t>
            </a:r>
            <a:r>
              <a:rPr lang="en-US"/>
              <a:t>, abandoned properties or unclaimed properties </a:t>
            </a:r>
            <a:r>
              <a:rPr i="1" lang="en-US" u="sng"/>
              <a:t>reasonably suspected </a:t>
            </a:r>
            <a:r>
              <a:rPr lang="en-US"/>
              <a:t>to be proceeds of unlawful activity, without conviction.</a:t>
            </a:r>
            <a:endParaRPr/>
          </a:p>
          <a:p>
            <a:pPr indent="-228600" lvl="0" marL="228600" rtl="0" algn="l">
              <a:lnSpc>
                <a:spcPct val="90000"/>
              </a:lnSpc>
              <a:spcBef>
                <a:spcPts val="1000"/>
              </a:spcBef>
              <a:spcAft>
                <a:spcPts val="0"/>
              </a:spcAft>
              <a:buClr>
                <a:schemeClr val="dk1"/>
              </a:buClr>
              <a:buSzPts val="2800"/>
              <a:buChar char="•"/>
            </a:pPr>
            <a:r>
              <a:rPr lang="en-US"/>
              <a:t>Under section 8 (1), subject to the provisions of this Act— </a:t>
            </a:r>
            <a:endParaRPr/>
          </a:p>
          <a:p>
            <a:pPr indent="0" lvl="0" marL="0" rtl="0" algn="l">
              <a:lnSpc>
                <a:spcPct val="90000"/>
              </a:lnSpc>
              <a:spcBef>
                <a:spcPts val="1000"/>
              </a:spcBef>
              <a:spcAft>
                <a:spcPts val="0"/>
              </a:spcAft>
              <a:buClr>
                <a:schemeClr val="dk1"/>
              </a:buClr>
              <a:buSzPts val="2800"/>
              <a:buNone/>
            </a:pPr>
            <a:r>
              <a:rPr lang="en-US"/>
              <a:t>- (a) proceedings under this Part shall be civil proceedings; </a:t>
            </a:r>
            <a:endParaRPr/>
          </a:p>
          <a:p>
            <a:pPr indent="-228600" lvl="0" marL="228600" rtl="0" algn="l">
              <a:lnSpc>
                <a:spcPct val="90000"/>
              </a:lnSpc>
              <a:spcBef>
                <a:spcPts val="1000"/>
              </a:spcBef>
              <a:spcAft>
                <a:spcPts val="0"/>
              </a:spcAft>
              <a:buClr>
                <a:schemeClr val="dk1"/>
              </a:buClr>
              <a:buSzPts val="2800"/>
              <a:buFont typeface="Calibri"/>
              <a:buChar char="-"/>
            </a:pPr>
            <a:r>
              <a:rPr lang="en-US"/>
              <a:t>(b) the standard of proof required in proceedings under this Part shall be on a balance of probabilities. </a:t>
            </a:r>
            <a:endParaRPr/>
          </a:p>
          <a:p>
            <a:pPr indent="-228600" lvl="0" marL="228600" rtl="0" algn="l">
              <a:lnSpc>
                <a:spcPct val="90000"/>
              </a:lnSpc>
              <a:spcBef>
                <a:spcPts val="1000"/>
              </a:spcBef>
              <a:spcAft>
                <a:spcPts val="0"/>
              </a:spcAft>
              <a:buClr>
                <a:schemeClr val="dk1"/>
              </a:buClr>
              <a:buSzPts val="2800"/>
              <a:buChar char="•"/>
            </a:pPr>
            <a:r>
              <a:rPr lang="en-US"/>
              <a:t>(2) The rules or practice relating to hearsay evidence, given in furtherance of the proceeding is admissible.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sp>
        <p:nvSpPr>
          <p:cNvPr id="175" name="Google Shape;175;p16"/>
          <p:cNvSpPr txBox="1"/>
          <p:nvPr>
            <p:ph type="title"/>
          </p:nvPr>
        </p:nvSpPr>
        <p:spPr>
          <a:xfrm>
            <a:off x="838200" y="103031"/>
            <a:ext cx="10515600" cy="1017431"/>
          </a:xfrm>
          <a:prstGeom prst="rect">
            <a:avLst/>
          </a:prstGeom>
          <a:solidFill>
            <a:schemeClr val="accent5"/>
          </a:solid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lt1"/>
              </a:buClr>
              <a:buSzPts val="4400"/>
              <a:buFont typeface="Calibri"/>
              <a:buNone/>
            </a:pPr>
            <a:r>
              <a:rPr lang="en-US">
                <a:solidFill>
                  <a:schemeClr val="lt1"/>
                </a:solidFill>
              </a:rPr>
              <a:t>Concluding Thoughts</a:t>
            </a:r>
            <a:endParaRPr>
              <a:solidFill>
                <a:schemeClr val="lt1"/>
              </a:solidFill>
            </a:endParaRPr>
          </a:p>
        </p:txBody>
      </p:sp>
      <p:sp>
        <p:nvSpPr>
          <p:cNvPr id="176" name="Google Shape;176;p16"/>
          <p:cNvSpPr txBox="1"/>
          <p:nvPr>
            <p:ph idx="1" type="body"/>
          </p:nvPr>
        </p:nvSpPr>
        <p:spPr>
          <a:xfrm>
            <a:off x="838200" y="1352282"/>
            <a:ext cx="10515600" cy="4824681"/>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en-US"/>
              <a:t>It is arguable that unexplained wealth order (UWO) law, a relatively recent development in confiscation and forfeiture jurisprudence, which target the proceeds derived from criminal activities, is now present in Nigeria. </a:t>
            </a:r>
            <a:endParaRPr/>
          </a:p>
          <a:p>
            <a:pPr indent="-228600" lvl="0" marL="228600" rtl="0" algn="l">
              <a:lnSpc>
                <a:spcPct val="90000"/>
              </a:lnSpc>
              <a:spcBef>
                <a:spcPts val="1000"/>
              </a:spcBef>
              <a:spcAft>
                <a:spcPts val="0"/>
              </a:spcAft>
              <a:buClr>
                <a:schemeClr val="dk1"/>
              </a:buClr>
              <a:buSzPts val="2800"/>
              <a:buChar char="•"/>
            </a:pPr>
            <a:r>
              <a:rPr lang="en-US"/>
              <a:t>The Proceeds of Crime (Recovery and Management) Act, 2022 now has provisions which allow for the making of unexplained wealth orders.</a:t>
            </a:r>
            <a:endParaRPr/>
          </a:p>
          <a:p>
            <a:pPr indent="-228600" lvl="0" marL="228600" rtl="0" algn="l">
              <a:lnSpc>
                <a:spcPct val="90000"/>
              </a:lnSpc>
              <a:spcBef>
                <a:spcPts val="1000"/>
              </a:spcBef>
              <a:spcAft>
                <a:spcPts val="0"/>
              </a:spcAft>
              <a:buClr>
                <a:schemeClr val="dk1"/>
              </a:buClr>
              <a:buSzPts val="2800"/>
              <a:buChar char="•"/>
            </a:pPr>
            <a:r>
              <a:rPr lang="en-US"/>
              <a:t>It is hoped that the Nigerian state will rely on these provisions to confiscate unexplained wealth and help reduce/eliminate criminal activities in the country.</a:t>
            </a:r>
            <a:endParaRPr/>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sp>
        <p:nvSpPr>
          <p:cNvPr id="181" name="Google Shape;181;p17"/>
          <p:cNvSpPr/>
          <p:nvPr/>
        </p:nvSpPr>
        <p:spPr>
          <a:xfrm>
            <a:off x="1867436" y="566670"/>
            <a:ext cx="8422783" cy="4958367"/>
          </a:xfrm>
          <a:prstGeom prst="roundRect">
            <a:avLst>
              <a:gd fmla="val 16667" name="adj"/>
            </a:avLst>
          </a:prstGeom>
          <a:solidFill>
            <a:srgbClr val="C00000"/>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US" sz="5400" u="none" cap="none" strike="noStrike">
                <a:solidFill>
                  <a:schemeClr val="lt1"/>
                </a:solidFill>
                <a:latin typeface="Calibri"/>
                <a:ea typeface="Calibri"/>
                <a:cs typeface="Calibri"/>
                <a:sym typeface="Calibri"/>
              </a:rPr>
              <a:t>Thank you!</a:t>
            </a:r>
            <a:endParaRPr b="0" i="0" sz="5400" u="none" cap="none" strike="noStrike">
              <a:solidFill>
                <a:schemeClr val="lt1"/>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p2"/>
          <p:cNvSpPr/>
          <p:nvPr/>
        </p:nvSpPr>
        <p:spPr>
          <a:xfrm>
            <a:off x="927279" y="785611"/>
            <a:ext cx="10071279" cy="107721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3200" u="none" cap="none" strike="noStrike">
                <a:solidFill>
                  <a:schemeClr val="dk1"/>
                </a:solidFill>
                <a:latin typeface="Trebuchet MS"/>
                <a:ea typeface="Trebuchet MS"/>
                <a:cs typeface="Trebuchet MS"/>
                <a:sym typeface="Trebuchet MS"/>
              </a:rPr>
              <a:t> </a:t>
            </a:r>
            <a:endParaRPr/>
          </a:p>
          <a:p>
            <a:pPr indent="0" lvl="0" marL="0" marR="0" rtl="0" algn="ctr">
              <a:spcBef>
                <a:spcPts val="0"/>
              </a:spcBef>
              <a:spcAft>
                <a:spcPts val="0"/>
              </a:spcAft>
              <a:buNone/>
            </a:pPr>
            <a:r>
              <a:t/>
            </a:r>
            <a:endParaRPr b="0" i="0" sz="3200" u="none" cap="none" strike="noStrike">
              <a:solidFill>
                <a:schemeClr val="dk1"/>
              </a:solidFill>
              <a:latin typeface="Trebuchet MS"/>
              <a:ea typeface="Trebuchet MS"/>
              <a:cs typeface="Trebuchet MS"/>
              <a:sym typeface="Trebuchet MS"/>
            </a:endParaRPr>
          </a:p>
        </p:txBody>
      </p:sp>
      <p:sp>
        <p:nvSpPr>
          <p:cNvPr id="91" name="Google Shape;91;p2"/>
          <p:cNvSpPr txBox="1"/>
          <p:nvPr>
            <p:ph type="title"/>
          </p:nvPr>
        </p:nvSpPr>
        <p:spPr>
          <a:xfrm>
            <a:off x="838200" y="103031"/>
            <a:ext cx="10515600" cy="1043189"/>
          </a:xfrm>
          <a:prstGeom prst="rect">
            <a:avLst/>
          </a:prstGeom>
          <a:solidFill>
            <a:schemeClr val="accent5"/>
          </a:solid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lt1"/>
              </a:buClr>
              <a:buSzPts val="4400"/>
              <a:buFont typeface="Calibri"/>
              <a:buNone/>
            </a:pPr>
            <a:r>
              <a:rPr lang="en-US">
                <a:solidFill>
                  <a:schemeClr val="lt1"/>
                </a:solidFill>
              </a:rPr>
              <a:t>Introduction</a:t>
            </a:r>
            <a:endParaRPr>
              <a:solidFill>
                <a:schemeClr val="lt1"/>
              </a:solidFill>
            </a:endParaRPr>
          </a:p>
        </p:txBody>
      </p:sp>
      <p:sp>
        <p:nvSpPr>
          <p:cNvPr id="92" name="Google Shape;92;p2"/>
          <p:cNvSpPr txBox="1"/>
          <p:nvPr>
            <p:ph idx="1" type="body"/>
          </p:nvPr>
        </p:nvSpPr>
        <p:spPr>
          <a:xfrm>
            <a:off x="838200" y="1262130"/>
            <a:ext cx="10515600" cy="5267459"/>
          </a:xfrm>
          <a:prstGeom prst="rect">
            <a:avLst/>
          </a:prstGeom>
          <a:noFill/>
          <a:ln>
            <a:noFill/>
          </a:ln>
        </p:spPr>
        <p:txBody>
          <a:bodyPr anchorCtr="0" anchor="t" bIns="45700" lIns="91425" spcFirstLastPara="1" rIns="91425" wrap="square" tIns="45700">
            <a:normAutofit lnSpcReduction="10000"/>
          </a:bodyPr>
          <a:lstStyle/>
          <a:p>
            <a:pPr indent="-228600" lvl="0" marL="228600" rtl="0" algn="l">
              <a:lnSpc>
                <a:spcPct val="90000"/>
              </a:lnSpc>
              <a:spcBef>
                <a:spcPts val="0"/>
              </a:spcBef>
              <a:spcAft>
                <a:spcPts val="0"/>
              </a:spcAft>
              <a:buClr>
                <a:schemeClr val="dk1"/>
              </a:buClr>
              <a:buSzPts val="2800"/>
              <a:buChar char="•"/>
            </a:pPr>
            <a:r>
              <a:rPr lang="en-US"/>
              <a:t>The importance of confiscating proceeds of crime has long been recognized as an effective tool in disrupting the activities of organized crime.</a:t>
            </a:r>
            <a:endParaRPr/>
          </a:p>
          <a:p>
            <a:pPr indent="-228600" lvl="0" marL="228600" rtl="0" algn="l">
              <a:lnSpc>
                <a:spcPct val="90000"/>
              </a:lnSpc>
              <a:spcBef>
                <a:spcPts val="1000"/>
              </a:spcBef>
              <a:spcAft>
                <a:spcPts val="0"/>
              </a:spcAft>
              <a:buClr>
                <a:schemeClr val="dk1"/>
              </a:buClr>
              <a:buSzPts val="2800"/>
              <a:buChar char="•"/>
            </a:pPr>
            <a:r>
              <a:rPr lang="en-US"/>
              <a:t>The underlying reason is that profit or financial gain is the main motive for criminals to engage in criminal activities.</a:t>
            </a:r>
            <a:endParaRPr/>
          </a:p>
          <a:p>
            <a:pPr indent="-228600" lvl="0" marL="228600" rtl="0" algn="l">
              <a:lnSpc>
                <a:spcPct val="90000"/>
              </a:lnSpc>
              <a:spcBef>
                <a:spcPts val="1000"/>
              </a:spcBef>
              <a:spcAft>
                <a:spcPts val="0"/>
              </a:spcAft>
              <a:buClr>
                <a:schemeClr val="dk1"/>
              </a:buClr>
              <a:buSzPts val="2800"/>
              <a:buChar char="•"/>
            </a:pPr>
            <a:r>
              <a:rPr lang="en-US"/>
              <a:t>This profit is used to fund lavish lifestyles as well as invest in future criminal activities.</a:t>
            </a:r>
            <a:endParaRPr/>
          </a:p>
          <a:p>
            <a:pPr indent="-228600" lvl="0" marL="228600" rtl="0" algn="l">
              <a:lnSpc>
                <a:spcPct val="90000"/>
              </a:lnSpc>
              <a:spcBef>
                <a:spcPts val="1000"/>
              </a:spcBef>
              <a:spcAft>
                <a:spcPts val="0"/>
              </a:spcAft>
              <a:buClr>
                <a:schemeClr val="dk1"/>
              </a:buClr>
              <a:buSzPts val="2800"/>
              <a:buChar char="•"/>
            </a:pPr>
            <a:r>
              <a:rPr lang="en-US"/>
              <a:t>The strategy of hitting criminals where it hurts most – their pockets – is regarded as an effective strategy by law enforcement agents for organized crime.</a:t>
            </a:r>
            <a:endParaRPr/>
          </a:p>
          <a:p>
            <a:pPr indent="-228600" lvl="0" marL="228600" rtl="0" algn="l">
              <a:lnSpc>
                <a:spcPct val="90000"/>
              </a:lnSpc>
              <a:spcBef>
                <a:spcPts val="1000"/>
              </a:spcBef>
              <a:spcAft>
                <a:spcPts val="0"/>
              </a:spcAft>
              <a:buClr>
                <a:schemeClr val="dk1"/>
              </a:buClr>
              <a:buSzPts val="2800"/>
              <a:buChar char="•"/>
            </a:pPr>
            <a:r>
              <a:rPr lang="en-US"/>
              <a:t>In this context, confiscation of criminal proceeds is embarked upon by many countries through conviction and non-conviction based confiscation mechanisms.</a:t>
            </a:r>
            <a:endParaRPr/>
          </a:p>
          <a:p>
            <a:pPr indent="-50800" lvl="0" marL="228600" rtl="0" algn="l">
              <a:lnSpc>
                <a:spcPct val="90000"/>
              </a:lnSpc>
              <a:spcBef>
                <a:spcPts val="1000"/>
              </a:spcBef>
              <a:spcAft>
                <a:spcPts val="0"/>
              </a:spcAft>
              <a:buClr>
                <a:schemeClr val="dk1"/>
              </a:buClr>
              <a:buSzPts val="2800"/>
              <a:buNone/>
            </a:pPr>
            <a:r>
              <a:t/>
            </a:r>
            <a:endParaRPr/>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p3"/>
          <p:cNvSpPr txBox="1"/>
          <p:nvPr>
            <p:ph type="title"/>
          </p:nvPr>
        </p:nvSpPr>
        <p:spPr>
          <a:xfrm>
            <a:off x="838200" y="103031"/>
            <a:ext cx="10515600" cy="991673"/>
          </a:xfrm>
          <a:prstGeom prst="rect">
            <a:avLst/>
          </a:prstGeom>
          <a:solidFill>
            <a:schemeClr val="accent5"/>
          </a:solid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lt1"/>
              </a:buClr>
              <a:buSzPts val="4400"/>
              <a:buFont typeface="Calibri"/>
              <a:buNone/>
            </a:pPr>
            <a:r>
              <a:rPr lang="en-US">
                <a:solidFill>
                  <a:schemeClr val="lt1"/>
                </a:solidFill>
              </a:rPr>
              <a:t>Unexplained Wealth</a:t>
            </a:r>
            <a:endParaRPr>
              <a:solidFill>
                <a:schemeClr val="lt1"/>
              </a:solidFill>
            </a:endParaRPr>
          </a:p>
        </p:txBody>
      </p:sp>
      <p:sp>
        <p:nvSpPr>
          <p:cNvPr id="98" name="Google Shape;98;p3"/>
          <p:cNvSpPr txBox="1"/>
          <p:nvPr>
            <p:ph idx="1" type="body"/>
          </p:nvPr>
        </p:nvSpPr>
        <p:spPr>
          <a:xfrm>
            <a:off x="838200" y="1094704"/>
            <a:ext cx="10515600" cy="5082259"/>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en-US"/>
              <a:t>Unexplained wealth refers to valuable assets belonging to officials — or others in positions of power and influence — that are clearly incommensurate with their publicly-declared earnings or known business interests.</a:t>
            </a:r>
            <a:endParaRPr/>
          </a:p>
          <a:p>
            <a:pPr indent="-228600" lvl="0" marL="228600" rtl="0" algn="l">
              <a:lnSpc>
                <a:spcPct val="90000"/>
              </a:lnSpc>
              <a:spcBef>
                <a:spcPts val="1000"/>
              </a:spcBef>
              <a:spcAft>
                <a:spcPts val="0"/>
              </a:spcAft>
              <a:buClr>
                <a:schemeClr val="dk1"/>
              </a:buClr>
              <a:buSzPts val="2800"/>
              <a:buChar char="•"/>
            </a:pPr>
            <a:r>
              <a:rPr lang="en-US"/>
              <a:t>The Australian Criminal Property Confiscation Act 2000 (the CPC Act) s 144(1) states that a person has unexplained wealth if the value of their wealth is greater than the value of their lawfully acquired wealth.</a:t>
            </a:r>
            <a:endParaRPr/>
          </a:p>
          <a:p>
            <a:pPr indent="-228600" lvl="0" marL="228600" rtl="0" algn="l">
              <a:lnSpc>
                <a:spcPct val="90000"/>
              </a:lnSpc>
              <a:spcBef>
                <a:spcPts val="1000"/>
              </a:spcBef>
              <a:spcAft>
                <a:spcPts val="0"/>
              </a:spcAft>
              <a:buClr>
                <a:schemeClr val="dk1"/>
              </a:buClr>
              <a:buSzPts val="2800"/>
              <a:buChar char="•"/>
            </a:pPr>
            <a:r>
              <a:rPr lang="en-US"/>
              <a:t>The value of a </a:t>
            </a:r>
            <a:r>
              <a:rPr b="1" lang="en-US"/>
              <a:t>person’s wealth</a:t>
            </a:r>
            <a:r>
              <a:rPr lang="en-US"/>
              <a:t> is the amount equal to the sum of the values of all the items of property, and all the services, advantages and benefits, that together constitute the person’s wealth (CPC Act s 144(2)).</a:t>
            </a:r>
            <a:endParaRPr/>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p4"/>
          <p:cNvSpPr txBox="1"/>
          <p:nvPr>
            <p:ph type="title"/>
          </p:nvPr>
        </p:nvSpPr>
        <p:spPr>
          <a:xfrm>
            <a:off x="838200" y="365125"/>
            <a:ext cx="10515600" cy="1128824"/>
          </a:xfrm>
          <a:prstGeom prst="rect">
            <a:avLst/>
          </a:prstGeom>
          <a:solidFill>
            <a:schemeClr val="accent5"/>
          </a:solid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lt1"/>
              </a:buClr>
              <a:buSzPts val="4400"/>
              <a:buFont typeface="Calibri"/>
              <a:buNone/>
            </a:pPr>
            <a:r>
              <a:rPr lang="en-US">
                <a:solidFill>
                  <a:schemeClr val="lt1"/>
                </a:solidFill>
              </a:rPr>
              <a:t>Unexplained Wealth (Cont.)</a:t>
            </a:r>
            <a:endParaRPr>
              <a:solidFill>
                <a:schemeClr val="lt1"/>
              </a:solidFill>
            </a:endParaRPr>
          </a:p>
        </p:txBody>
      </p:sp>
      <p:sp>
        <p:nvSpPr>
          <p:cNvPr id="104" name="Google Shape;104;p4"/>
          <p:cNvSpPr txBox="1"/>
          <p:nvPr>
            <p:ph idx="1" type="body"/>
          </p:nvPr>
        </p:nvSpPr>
        <p:spPr>
          <a:xfrm>
            <a:off x="838200" y="1687132"/>
            <a:ext cx="10515600" cy="4489831"/>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3600"/>
              <a:buChar char="•"/>
            </a:pPr>
            <a:r>
              <a:rPr lang="en-US" sz="3600"/>
              <a:t>Unexplained wealth law requires a person who lives beyond their apparent means to justify the legitimacy of their financial circumstances.</a:t>
            </a:r>
            <a:endParaRPr/>
          </a:p>
          <a:p>
            <a:pPr indent="0" lvl="0" marL="228600" rtl="0" algn="l">
              <a:lnSpc>
                <a:spcPct val="90000"/>
              </a:lnSpc>
              <a:spcBef>
                <a:spcPts val="1000"/>
              </a:spcBef>
              <a:spcAft>
                <a:spcPts val="0"/>
              </a:spcAft>
              <a:buClr>
                <a:schemeClr val="dk1"/>
              </a:buClr>
              <a:buSzPts val="3600"/>
              <a:buNone/>
            </a:pPr>
            <a:r>
              <a:t/>
            </a:r>
            <a:endParaRPr sz="3600"/>
          </a:p>
          <a:p>
            <a:pPr indent="-228600" lvl="0" marL="228600" rtl="0" algn="l">
              <a:lnSpc>
                <a:spcPct val="90000"/>
              </a:lnSpc>
              <a:spcBef>
                <a:spcPts val="1000"/>
              </a:spcBef>
              <a:spcAft>
                <a:spcPts val="0"/>
              </a:spcAft>
              <a:buClr>
                <a:schemeClr val="dk1"/>
              </a:buClr>
              <a:buSzPts val="3600"/>
              <a:buChar char="•"/>
            </a:pPr>
            <a:r>
              <a:rPr lang="en-US" sz="3600"/>
              <a:t>Unexplained wealth law seeks to deter crime, particularly organised crime, by reducing the profitability of illegal activities.</a:t>
            </a:r>
            <a:r>
              <a:rPr lang="en-US" sz="3200"/>
              <a:t> </a:t>
            </a:r>
            <a:endParaRPr/>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p5"/>
          <p:cNvSpPr txBox="1"/>
          <p:nvPr>
            <p:ph type="title"/>
          </p:nvPr>
        </p:nvSpPr>
        <p:spPr>
          <a:xfrm>
            <a:off x="838200" y="365125"/>
            <a:ext cx="10515600" cy="909883"/>
          </a:xfrm>
          <a:prstGeom prst="rect">
            <a:avLst/>
          </a:prstGeom>
          <a:solidFill>
            <a:schemeClr val="accent5"/>
          </a:solid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lt1"/>
              </a:buClr>
              <a:buSzPts val="4400"/>
              <a:buFont typeface="Calibri"/>
              <a:buNone/>
            </a:pPr>
            <a:r>
              <a:rPr lang="en-US">
                <a:solidFill>
                  <a:schemeClr val="lt1"/>
                </a:solidFill>
              </a:rPr>
              <a:t>Unexplained Wealth Laws/Orders</a:t>
            </a:r>
            <a:endParaRPr>
              <a:solidFill>
                <a:schemeClr val="lt1"/>
              </a:solidFill>
            </a:endParaRPr>
          </a:p>
        </p:txBody>
      </p:sp>
      <p:sp>
        <p:nvSpPr>
          <p:cNvPr id="110" name="Google Shape;110;p5"/>
          <p:cNvSpPr txBox="1"/>
          <p:nvPr>
            <p:ph idx="1" type="body"/>
          </p:nvPr>
        </p:nvSpPr>
        <p:spPr>
          <a:xfrm>
            <a:off x="838200" y="1275008"/>
            <a:ext cx="10515600" cy="4901955"/>
          </a:xfrm>
          <a:prstGeom prst="rect">
            <a:avLst/>
          </a:prstGeom>
          <a:noFill/>
          <a:ln>
            <a:noFill/>
          </a:ln>
        </p:spPr>
        <p:txBody>
          <a:bodyPr anchorCtr="0" anchor="t" bIns="45700" lIns="91425" spcFirstLastPara="1" rIns="91425" wrap="square" tIns="45700">
            <a:normAutofit lnSpcReduction="10000"/>
          </a:bodyPr>
          <a:lstStyle/>
          <a:p>
            <a:pPr indent="-228600" lvl="0" marL="228600" rtl="0" algn="l">
              <a:lnSpc>
                <a:spcPct val="90000"/>
              </a:lnSpc>
              <a:spcBef>
                <a:spcPts val="0"/>
              </a:spcBef>
              <a:spcAft>
                <a:spcPts val="0"/>
              </a:spcAft>
              <a:buClr>
                <a:schemeClr val="dk1"/>
              </a:buClr>
              <a:buSzPts val="2800"/>
              <a:buChar char="•"/>
            </a:pPr>
            <a:r>
              <a:rPr lang="en-US"/>
              <a:t>Unexplained Wealth Order (UWO) laws, a relatively recent development in confiscation and forfeiture jurisprudence, target the proceeds derived from criminal activities. </a:t>
            </a:r>
            <a:endParaRPr/>
          </a:p>
          <a:p>
            <a:pPr indent="-228600" lvl="0" marL="228600" rtl="0" algn="l">
              <a:lnSpc>
                <a:spcPct val="90000"/>
              </a:lnSpc>
              <a:spcBef>
                <a:spcPts val="1000"/>
              </a:spcBef>
              <a:spcAft>
                <a:spcPts val="0"/>
              </a:spcAft>
              <a:buClr>
                <a:schemeClr val="dk1"/>
              </a:buClr>
              <a:buSzPts val="2800"/>
              <a:buChar char="•"/>
            </a:pPr>
            <a:r>
              <a:rPr lang="en-US"/>
              <a:t>They are designed to further strengthen the fight against organized crime, by enhancing the powers of the state in depriving criminal enterprise of their illicit wealth, particularly those individuals for whom insufficient evidence exists for criminal conviction.</a:t>
            </a:r>
            <a:endParaRPr/>
          </a:p>
          <a:p>
            <a:pPr indent="-228600" lvl="0" marL="228600" rtl="0" algn="l">
              <a:lnSpc>
                <a:spcPct val="90000"/>
              </a:lnSpc>
              <a:spcBef>
                <a:spcPts val="1000"/>
              </a:spcBef>
              <a:spcAft>
                <a:spcPts val="0"/>
              </a:spcAft>
              <a:buClr>
                <a:schemeClr val="dk1"/>
              </a:buClr>
              <a:buSzPts val="2800"/>
              <a:buChar char="•"/>
            </a:pPr>
            <a:r>
              <a:rPr lang="en-US"/>
              <a:t>Like traditional </a:t>
            </a:r>
            <a:r>
              <a:rPr i="1" lang="en-US"/>
              <a:t>in personam </a:t>
            </a:r>
            <a:r>
              <a:rPr lang="en-US"/>
              <a:t>and </a:t>
            </a:r>
            <a:r>
              <a:rPr i="1" lang="en-US"/>
              <a:t>in rem </a:t>
            </a:r>
            <a:r>
              <a:rPr lang="en-US"/>
              <a:t>forfeiture, their primary objective is to deprive criminals from acquiring or benefiting from unlawful activities. </a:t>
            </a:r>
            <a:endParaRPr/>
          </a:p>
          <a:p>
            <a:pPr indent="-228600" lvl="0" marL="228600" rtl="0" algn="l">
              <a:lnSpc>
                <a:spcPct val="90000"/>
              </a:lnSpc>
              <a:spcBef>
                <a:spcPts val="1000"/>
              </a:spcBef>
              <a:spcAft>
                <a:spcPts val="0"/>
              </a:spcAft>
              <a:buClr>
                <a:schemeClr val="dk1"/>
              </a:buClr>
              <a:buSzPts val="2800"/>
              <a:buChar char="•"/>
            </a:pPr>
            <a:r>
              <a:rPr lang="en-US"/>
              <a:t>However by using UWOs the state does not have to first prove a criminal charge, as is the case with conviction based forfeiture.</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sp>
        <p:nvSpPr>
          <p:cNvPr id="115" name="Google Shape;115;p6"/>
          <p:cNvSpPr txBox="1"/>
          <p:nvPr>
            <p:ph type="title"/>
          </p:nvPr>
        </p:nvSpPr>
        <p:spPr>
          <a:xfrm>
            <a:off x="838200" y="141668"/>
            <a:ext cx="10515600" cy="1056068"/>
          </a:xfrm>
          <a:prstGeom prst="rect">
            <a:avLst/>
          </a:prstGeom>
          <a:solidFill>
            <a:schemeClr val="accent5"/>
          </a:solid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lt1"/>
              </a:buClr>
              <a:buSzPts val="4400"/>
              <a:buFont typeface="Calibri"/>
              <a:buNone/>
            </a:pPr>
            <a:r>
              <a:rPr lang="en-US">
                <a:solidFill>
                  <a:schemeClr val="lt1"/>
                </a:solidFill>
              </a:rPr>
              <a:t>Unexplained Wealth Laws/Orders</a:t>
            </a:r>
            <a:endParaRPr>
              <a:solidFill>
                <a:schemeClr val="lt1"/>
              </a:solidFill>
            </a:endParaRPr>
          </a:p>
        </p:txBody>
      </p:sp>
      <p:sp>
        <p:nvSpPr>
          <p:cNvPr id="116" name="Google Shape;116;p6"/>
          <p:cNvSpPr txBox="1"/>
          <p:nvPr>
            <p:ph idx="1" type="body"/>
          </p:nvPr>
        </p:nvSpPr>
        <p:spPr>
          <a:xfrm>
            <a:off x="838200" y="1197736"/>
            <a:ext cx="10515600" cy="4979227"/>
          </a:xfrm>
          <a:prstGeom prst="rect">
            <a:avLst/>
          </a:prstGeom>
          <a:noFill/>
          <a:ln>
            <a:noFill/>
          </a:ln>
        </p:spPr>
        <p:txBody>
          <a:bodyPr anchorCtr="0" anchor="t" bIns="45700" lIns="91425" spcFirstLastPara="1" rIns="91425" wrap="square" tIns="45700">
            <a:normAutofit lnSpcReduction="10000"/>
          </a:bodyPr>
          <a:lstStyle/>
          <a:p>
            <a:pPr indent="-228600" lvl="0" marL="228600" rtl="0" algn="l">
              <a:lnSpc>
                <a:spcPct val="90000"/>
              </a:lnSpc>
              <a:spcBef>
                <a:spcPts val="0"/>
              </a:spcBef>
              <a:spcAft>
                <a:spcPts val="0"/>
              </a:spcAft>
              <a:buClr>
                <a:schemeClr val="dk1"/>
              </a:buClr>
              <a:buSzPts val="2800"/>
              <a:buChar char="•"/>
            </a:pPr>
            <a:r>
              <a:rPr lang="en-US"/>
              <a:t>Likewise, the state does not have to first prove that the property in question is the instrument or proceed of a crime, as is generally the case in </a:t>
            </a:r>
            <a:r>
              <a:rPr i="1" lang="en-US"/>
              <a:t>in rem </a:t>
            </a:r>
            <a:r>
              <a:rPr lang="en-US"/>
              <a:t>asset forfeiture. </a:t>
            </a:r>
            <a:endParaRPr/>
          </a:p>
          <a:p>
            <a:pPr indent="-228600" lvl="0" marL="228600" rtl="0" algn="l">
              <a:lnSpc>
                <a:spcPct val="90000"/>
              </a:lnSpc>
              <a:spcBef>
                <a:spcPts val="1000"/>
              </a:spcBef>
              <a:spcAft>
                <a:spcPts val="0"/>
              </a:spcAft>
              <a:buClr>
                <a:schemeClr val="dk1"/>
              </a:buClr>
              <a:buSzPts val="2800"/>
              <a:buChar char="•"/>
            </a:pPr>
            <a:r>
              <a:rPr lang="en-US"/>
              <a:t>UWO laws differ from traditional forfeiture laws in another important respect: they shift the burden of proof to the property owner who must prove a legitimate source for his wealth and the forfeiture proceeding is instituted against a person rather than against the property. </a:t>
            </a:r>
            <a:endParaRPr/>
          </a:p>
          <a:p>
            <a:pPr indent="-228600" lvl="0" marL="228600" rtl="0" algn="l">
              <a:lnSpc>
                <a:spcPct val="90000"/>
              </a:lnSpc>
              <a:spcBef>
                <a:spcPts val="1000"/>
              </a:spcBef>
              <a:spcAft>
                <a:spcPts val="0"/>
              </a:spcAft>
              <a:buClr>
                <a:schemeClr val="dk1"/>
              </a:buClr>
              <a:buSzPts val="2800"/>
              <a:buChar char="•"/>
            </a:pPr>
            <a:r>
              <a:rPr lang="en-US"/>
              <a:t>These seemingly radical features of UWO laws (no proof of the property being connected to a crime and a reversed burden of proof) have, in practice, been tempered by courts, prosecutors and police, but still are a powerful, and controversial, tool for seizing assets where traditional methods likely would have been ineffective.</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id="121" name="Google Shape;121;p7"/>
          <p:cNvSpPr txBox="1"/>
          <p:nvPr>
            <p:ph type="title"/>
          </p:nvPr>
        </p:nvSpPr>
        <p:spPr>
          <a:xfrm>
            <a:off x="838200" y="115910"/>
            <a:ext cx="10515600" cy="1043190"/>
          </a:xfrm>
          <a:prstGeom prst="rect">
            <a:avLst/>
          </a:prstGeom>
          <a:solidFill>
            <a:schemeClr val="accent5"/>
          </a:solid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lt1"/>
              </a:buClr>
              <a:buSzPts val="4400"/>
              <a:buFont typeface="Calibri"/>
              <a:buNone/>
            </a:pPr>
            <a:r>
              <a:rPr lang="en-US">
                <a:solidFill>
                  <a:schemeClr val="lt1"/>
                </a:solidFill>
              </a:rPr>
              <a:t>Unexplained Wealth in Nigeria</a:t>
            </a:r>
            <a:endParaRPr>
              <a:solidFill>
                <a:schemeClr val="lt1"/>
              </a:solidFill>
            </a:endParaRPr>
          </a:p>
        </p:txBody>
      </p:sp>
      <p:sp>
        <p:nvSpPr>
          <p:cNvPr id="122" name="Google Shape;122;p7"/>
          <p:cNvSpPr txBox="1"/>
          <p:nvPr>
            <p:ph idx="1" type="body"/>
          </p:nvPr>
        </p:nvSpPr>
        <p:spPr>
          <a:xfrm>
            <a:off x="838200" y="1159100"/>
            <a:ext cx="10515600" cy="5215942"/>
          </a:xfrm>
          <a:prstGeom prst="rect">
            <a:avLst/>
          </a:prstGeom>
          <a:noFill/>
          <a:ln>
            <a:noFill/>
          </a:ln>
        </p:spPr>
        <p:txBody>
          <a:bodyPr anchorCtr="0" anchor="t" bIns="45700" lIns="91425" spcFirstLastPara="1" rIns="91425" wrap="square" tIns="45700">
            <a:normAutofit fontScale="85000" lnSpcReduction="10000"/>
          </a:bodyPr>
          <a:lstStyle/>
          <a:p>
            <a:pPr indent="-228600" lvl="0" marL="228600" rtl="0" algn="l">
              <a:lnSpc>
                <a:spcPct val="90000"/>
              </a:lnSpc>
              <a:spcBef>
                <a:spcPts val="0"/>
              </a:spcBef>
              <a:spcAft>
                <a:spcPts val="0"/>
              </a:spcAft>
              <a:buClr>
                <a:schemeClr val="dk1"/>
              </a:buClr>
              <a:buSzPct val="100000"/>
              <a:buChar char="•"/>
            </a:pPr>
            <a:r>
              <a:rPr lang="en-US"/>
              <a:t>Despite the efforts of many administrations to fight corruption, Nigeria remains one of the countries that constantly top the world’s corruption rankings.</a:t>
            </a:r>
            <a:endParaRPr/>
          </a:p>
          <a:p>
            <a:pPr indent="-228600" lvl="0" marL="228600" rtl="0" algn="l">
              <a:lnSpc>
                <a:spcPct val="90000"/>
              </a:lnSpc>
              <a:spcBef>
                <a:spcPts val="1000"/>
              </a:spcBef>
              <a:spcAft>
                <a:spcPts val="0"/>
              </a:spcAft>
              <a:buClr>
                <a:schemeClr val="dk1"/>
              </a:buClr>
              <a:buSzPct val="100000"/>
              <a:buChar char="•"/>
            </a:pPr>
            <a:r>
              <a:rPr lang="en-US"/>
              <a:t>Transparency International (TI) revealed that Nigeria came 146th in the rank of 2019 Transparency International’s Corruption Perception Index. </a:t>
            </a:r>
            <a:endParaRPr/>
          </a:p>
          <a:p>
            <a:pPr indent="-228600" lvl="0" marL="228600" rtl="0" algn="l">
              <a:lnSpc>
                <a:spcPct val="90000"/>
              </a:lnSpc>
              <a:spcBef>
                <a:spcPts val="1000"/>
              </a:spcBef>
              <a:spcAft>
                <a:spcPts val="0"/>
              </a:spcAft>
              <a:buClr>
                <a:schemeClr val="dk1"/>
              </a:buClr>
              <a:buSzPct val="100000"/>
              <a:buChar char="•"/>
            </a:pPr>
            <a:r>
              <a:rPr lang="en-US"/>
              <a:t>In the index released by the Civil Society Legislative Advocacy Centre (CISLAC), it was revealed that Nigeria scored 26 out of 100 points in the 2019 Corruption Perception Index (CPI)  </a:t>
            </a:r>
            <a:endParaRPr/>
          </a:p>
          <a:p>
            <a:pPr indent="-228600" lvl="0" marL="228600" rtl="0" algn="l">
              <a:lnSpc>
                <a:spcPct val="90000"/>
              </a:lnSpc>
              <a:spcBef>
                <a:spcPts val="1000"/>
              </a:spcBef>
              <a:spcAft>
                <a:spcPts val="0"/>
              </a:spcAft>
              <a:buClr>
                <a:schemeClr val="dk1"/>
              </a:buClr>
              <a:buSzPct val="100000"/>
              <a:buChar char="•"/>
            </a:pPr>
            <a:r>
              <a:rPr lang="en-US"/>
              <a:t>Nigeria slipped further down 3 points in the 2020 index which is the lowest point on Corruption index since 2013 (Transparency International: Corruption Perceptions Index 2019’ [23 January 2020)</a:t>
            </a:r>
            <a:endParaRPr/>
          </a:p>
          <a:p>
            <a:pPr indent="-228600" lvl="0" marL="228600" rtl="0" algn="l">
              <a:lnSpc>
                <a:spcPct val="90000"/>
              </a:lnSpc>
              <a:spcBef>
                <a:spcPts val="1000"/>
              </a:spcBef>
              <a:spcAft>
                <a:spcPts val="0"/>
              </a:spcAft>
              <a:buClr>
                <a:schemeClr val="dk1"/>
              </a:buClr>
              <a:buSzPct val="100000"/>
              <a:buChar char="•"/>
            </a:pPr>
            <a:r>
              <a:rPr lang="en-US"/>
              <a:t>In Nigeria, corruption includes various financial crimes including bribery, which involves taking funds from public coffers and putting them into private pockets. </a:t>
            </a:r>
            <a:endParaRPr/>
          </a:p>
          <a:p>
            <a:pPr indent="-228600" lvl="0" marL="228600" rtl="0" algn="l">
              <a:lnSpc>
                <a:spcPct val="90000"/>
              </a:lnSpc>
              <a:spcBef>
                <a:spcPts val="1000"/>
              </a:spcBef>
              <a:spcAft>
                <a:spcPts val="0"/>
              </a:spcAft>
              <a:buClr>
                <a:schemeClr val="dk1"/>
              </a:buClr>
              <a:buSzPct val="100000"/>
              <a:buChar char="•"/>
            </a:pPr>
            <a:r>
              <a:rPr lang="en-US"/>
              <a:t>After being laundered within the country or abroad through offshore companies, for example, those stolen funds resurface as unexplained wealth.</a:t>
            </a:r>
            <a:endParaRPr/>
          </a:p>
          <a:p>
            <a:pPr indent="-77470" lvl="0" marL="228600" rtl="0" algn="l">
              <a:lnSpc>
                <a:spcPct val="90000"/>
              </a:lnSpc>
              <a:spcBef>
                <a:spcPts val="1000"/>
              </a:spcBef>
              <a:spcAft>
                <a:spcPts val="0"/>
              </a:spcAft>
              <a:buClr>
                <a:schemeClr val="dk1"/>
              </a:buClr>
              <a:buSzPct val="100000"/>
              <a:buNone/>
            </a:pPr>
            <a: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 name="Shape 126"/>
        <p:cNvGrpSpPr/>
        <p:nvPr/>
      </p:nvGrpSpPr>
      <p:grpSpPr>
        <a:xfrm>
          <a:off x="0" y="0"/>
          <a:ext cx="0" cy="0"/>
          <a:chOff x="0" y="0"/>
          <a:chExt cx="0" cy="0"/>
        </a:xfrm>
      </p:grpSpPr>
      <p:sp>
        <p:nvSpPr>
          <p:cNvPr id="127" name="Google Shape;127;p8"/>
          <p:cNvSpPr txBox="1"/>
          <p:nvPr>
            <p:ph type="title"/>
          </p:nvPr>
        </p:nvSpPr>
        <p:spPr>
          <a:xfrm>
            <a:off x="838200" y="365125"/>
            <a:ext cx="10515600" cy="935641"/>
          </a:xfrm>
          <a:prstGeom prst="rect">
            <a:avLst/>
          </a:prstGeom>
          <a:solidFill>
            <a:schemeClr val="accent5"/>
          </a:solid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lt1"/>
              </a:buClr>
              <a:buSzPts val="4400"/>
              <a:buFont typeface="Calibri"/>
              <a:buNone/>
            </a:pPr>
            <a:r>
              <a:rPr lang="en-US">
                <a:solidFill>
                  <a:schemeClr val="lt1"/>
                </a:solidFill>
              </a:rPr>
              <a:t>Regulating Unexplained Wealth in Nigeria</a:t>
            </a:r>
            <a:endParaRPr>
              <a:solidFill>
                <a:schemeClr val="lt1"/>
              </a:solidFill>
            </a:endParaRPr>
          </a:p>
        </p:txBody>
      </p:sp>
      <p:sp>
        <p:nvSpPr>
          <p:cNvPr id="128" name="Google Shape;128;p8"/>
          <p:cNvSpPr txBox="1"/>
          <p:nvPr>
            <p:ph idx="1" type="body"/>
          </p:nvPr>
        </p:nvSpPr>
        <p:spPr>
          <a:xfrm>
            <a:off x="838200" y="1300766"/>
            <a:ext cx="10515600" cy="4876197"/>
          </a:xfrm>
          <a:prstGeom prst="rect">
            <a:avLst/>
          </a:prstGeom>
          <a:noFill/>
          <a:ln>
            <a:noFill/>
          </a:ln>
        </p:spPr>
        <p:txBody>
          <a:bodyPr anchorCtr="0" anchor="t" bIns="45700" lIns="91425" spcFirstLastPara="1" rIns="91425" wrap="square" tIns="45700">
            <a:normAutofit fontScale="92500" lnSpcReduction="10000"/>
          </a:bodyPr>
          <a:lstStyle/>
          <a:p>
            <a:pPr indent="-228600" lvl="0" marL="228600" rtl="0" algn="l">
              <a:lnSpc>
                <a:spcPct val="90000"/>
              </a:lnSpc>
              <a:spcBef>
                <a:spcPts val="0"/>
              </a:spcBef>
              <a:spcAft>
                <a:spcPts val="0"/>
              </a:spcAft>
              <a:buClr>
                <a:schemeClr val="dk1"/>
              </a:buClr>
              <a:buSzPct val="100000"/>
              <a:buChar char="•"/>
            </a:pPr>
            <a:r>
              <a:rPr b="1" lang="en-US"/>
              <a:t>Instruments regulating unexplained wealth</a:t>
            </a:r>
            <a:r>
              <a:rPr lang="en-US"/>
              <a:t> </a:t>
            </a:r>
            <a:endParaRPr/>
          </a:p>
          <a:p>
            <a:pPr indent="0" lvl="0" marL="0" rtl="0" algn="l">
              <a:lnSpc>
                <a:spcPct val="90000"/>
              </a:lnSpc>
              <a:spcBef>
                <a:spcPts val="1000"/>
              </a:spcBef>
              <a:spcAft>
                <a:spcPts val="0"/>
              </a:spcAft>
              <a:buClr>
                <a:schemeClr val="dk1"/>
              </a:buClr>
              <a:buSzPct val="100000"/>
              <a:buNone/>
            </a:pPr>
            <a:r>
              <a:rPr lang="en-US"/>
              <a:t>- 1999 Constitution (as amended)</a:t>
            </a:r>
            <a:endParaRPr/>
          </a:p>
          <a:p>
            <a:pPr indent="0" lvl="0" marL="0" rtl="0" algn="l">
              <a:lnSpc>
                <a:spcPct val="90000"/>
              </a:lnSpc>
              <a:spcBef>
                <a:spcPts val="1000"/>
              </a:spcBef>
              <a:spcAft>
                <a:spcPts val="0"/>
              </a:spcAft>
              <a:buClr>
                <a:schemeClr val="dk1"/>
              </a:buClr>
              <a:buSzPct val="100000"/>
              <a:buNone/>
            </a:pPr>
            <a:r>
              <a:rPr lang="en-US"/>
              <a:t>- The Nigerian Financial Intelligence Unit (Establishment) Act 2018, which 	established the NFIU;</a:t>
            </a:r>
            <a:endParaRPr/>
          </a:p>
          <a:p>
            <a:pPr indent="0" lvl="0" marL="0" rtl="0" algn="l">
              <a:lnSpc>
                <a:spcPct val="90000"/>
              </a:lnSpc>
              <a:spcBef>
                <a:spcPts val="1000"/>
              </a:spcBef>
              <a:spcAft>
                <a:spcPts val="0"/>
              </a:spcAft>
              <a:buClr>
                <a:schemeClr val="dk1"/>
              </a:buClr>
              <a:buSzPct val="100000"/>
              <a:buNone/>
            </a:pPr>
            <a:r>
              <a:rPr lang="en-US"/>
              <a:t>- The Code of Conduct Bureau and Tribunal Act 1991 which set up the CCB;</a:t>
            </a:r>
            <a:endParaRPr/>
          </a:p>
          <a:p>
            <a:pPr indent="0" lvl="0" marL="0" rtl="0" algn="l">
              <a:lnSpc>
                <a:spcPct val="90000"/>
              </a:lnSpc>
              <a:spcBef>
                <a:spcPts val="1000"/>
              </a:spcBef>
              <a:spcAft>
                <a:spcPts val="0"/>
              </a:spcAft>
              <a:buClr>
                <a:schemeClr val="dk1"/>
              </a:buClr>
              <a:buSzPct val="100000"/>
              <a:buNone/>
            </a:pPr>
            <a:r>
              <a:rPr lang="en-US"/>
              <a:t>- The Economic and Financial Crime Commission (EFCC) Act which created 	the EFCC;</a:t>
            </a:r>
            <a:endParaRPr/>
          </a:p>
          <a:p>
            <a:pPr indent="0" lvl="0" marL="0" rtl="0" algn="l">
              <a:lnSpc>
                <a:spcPct val="90000"/>
              </a:lnSpc>
              <a:spcBef>
                <a:spcPts val="1000"/>
              </a:spcBef>
              <a:spcAft>
                <a:spcPts val="0"/>
              </a:spcAft>
              <a:buClr>
                <a:schemeClr val="dk1"/>
              </a:buClr>
              <a:buSzPct val="100000"/>
              <a:buNone/>
            </a:pPr>
            <a:r>
              <a:rPr lang="en-US"/>
              <a:t>- The Independent Corrupt Practices and other Related Offences Act which 		the ICPC;</a:t>
            </a:r>
            <a:endParaRPr/>
          </a:p>
          <a:p>
            <a:pPr indent="0" lvl="0" marL="0" rtl="0" algn="l">
              <a:lnSpc>
                <a:spcPct val="90000"/>
              </a:lnSpc>
              <a:spcBef>
                <a:spcPts val="1000"/>
              </a:spcBef>
              <a:spcAft>
                <a:spcPts val="0"/>
              </a:spcAft>
              <a:buClr>
                <a:schemeClr val="dk1"/>
              </a:buClr>
              <a:buSzPct val="100000"/>
              <a:buNone/>
            </a:pPr>
            <a:r>
              <a:rPr lang="en-US"/>
              <a:t>- The Money Laundering (Prohibition) Act 2012 (now amended by the Money 	Laundering (Prevention and Prohibition) Act 2022);</a:t>
            </a:r>
            <a:endParaRPr/>
          </a:p>
          <a:p>
            <a:pPr indent="0" lvl="0" marL="0" rtl="0" algn="l">
              <a:lnSpc>
                <a:spcPct val="90000"/>
              </a:lnSpc>
              <a:spcBef>
                <a:spcPts val="1000"/>
              </a:spcBef>
              <a:spcAft>
                <a:spcPts val="0"/>
              </a:spcAft>
              <a:buClr>
                <a:schemeClr val="dk1"/>
              </a:buClr>
              <a:buSzPct val="100000"/>
              <a:buNone/>
            </a:pPr>
            <a:r>
              <a:rPr lang="en-US"/>
              <a:t>- The Recovery of Public Property (Special Provision) Act 1984.</a:t>
            </a:r>
            <a:endParaRPr/>
          </a:p>
          <a:p>
            <a:pPr indent="-64135" lvl="0" marL="228600" rtl="0" algn="l">
              <a:lnSpc>
                <a:spcPct val="90000"/>
              </a:lnSpc>
              <a:spcBef>
                <a:spcPts val="1000"/>
              </a:spcBef>
              <a:spcAft>
                <a:spcPts val="0"/>
              </a:spcAft>
              <a:buClr>
                <a:schemeClr val="dk1"/>
              </a:buClr>
              <a:buSzPct val="100000"/>
              <a:buNone/>
            </a:pPr>
            <a:r>
              <a:t/>
            </a:r>
            <a:endParaRPr/>
          </a:p>
          <a:p>
            <a:pPr indent="-64135" lvl="0" marL="228600" rtl="0" algn="l">
              <a:lnSpc>
                <a:spcPct val="90000"/>
              </a:lnSpc>
              <a:spcBef>
                <a:spcPts val="1000"/>
              </a:spcBef>
              <a:spcAft>
                <a:spcPts val="0"/>
              </a:spcAft>
              <a:buClr>
                <a:schemeClr val="dk1"/>
              </a:buClr>
              <a:buSzPct val="100000"/>
              <a:buNone/>
            </a:pPr>
            <a:r>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sp>
        <p:nvSpPr>
          <p:cNvPr id="133" name="Google Shape;133;p9"/>
          <p:cNvSpPr txBox="1"/>
          <p:nvPr>
            <p:ph type="title"/>
          </p:nvPr>
        </p:nvSpPr>
        <p:spPr>
          <a:xfrm>
            <a:off x="838200" y="103031"/>
            <a:ext cx="10515600" cy="965915"/>
          </a:xfrm>
          <a:prstGeom prst="rect">
            <a:avLst/>
          </a:prstGeom>
          <a:solidFill>
            <a:schemeClr val="accent5"/>
          </a:solidFill>
          <a:ln>
            <a:noFill/>
          </a:ln>
        </p:spPr>
        <p:txBody>
          <a:bodyPr anchorCtr="0" anchor="ctr" bIns="45700" lIns="91425" spcFirstLastPara="1" rIns="91425" wrap="square" tIns="45700">
            <a:normAutofit fontScale="90000"/>
          </a:bodyPr>
          <a:lstStyle/>
          <a:p>
            <a:pPr indent="0" lvl="0" marL="0" rtl="0" algn="ctr">
              <a:lnSpc>
                <a:spcPct val="90000"/>
              </a:lnSpc>
              <a:spcBef>
                <a:spcPts val="0"/>
              </a:spcBef>
              <a:spcAft>
                <a:spcPts val="0"/>
              </a:spcAft>
              <a:buClr>
                <a:schemeClr val="lt1"/>
              </a:buClr>
              <a:buSzPct val="100000"/>
              <a:buFont typeface="Calibri"/>
              <a:buNone/>
            </a:pPr>
            <a:r>
              <a:rPr lang="en-US">
                <a:solidFill>
                  <a:schemeClr val="lt1"/>
                </a:solidFill>
              </a:rPr>
              <a:t>Regulating Unexplained Wealth in Nigeria (Cont.)</a:t>
            </a:r>
            <a:endParaRPr>
              <a:solidFill>
                <a:schemeClr val="lt1"/>
              </a:solidFill>
            </a:endParaRPr>
          </a:p>
        </p:txBody>
      </p:sp>
      <p:sp>
        <p:nvSpPr>
          <p:cNvPr id="134" name="Google Shape;134;p9"/>
          <p:cNvSpPr txBox="1"/>
          <p:nvPr>
            <p:ph idx="1" type="body"/>
          </p:nvPr>
        </p:nvSpPr>
        <p:spPr>
          <a:xfrm>
            <a:off x="463639" y="1249251"/>
            <a:ext cx="10890161" cy="4893972"/>
          </a:xfrm>
          <a:prstGeom prst="rect">
            <a:avLst/>
          </a:prstGeom>
          <a:noFill/>
          <a:ln>
            <a:noFill/>
          </a:ln>
        </p:spPr>
        <p:txBody>
          <a:bodyPr anchorCtr="0" anchor="t" bIns="45700" lIns="91425" spcFirstLastPara="1" rIns="91425" wrap="square" tIns="45700">
            <a:noAutofit/>
          </a:bodyPr>
          <a:lstStyle/>
          <a:p>
            <a:pPr indent="-228600" lvl="0" marL="228600" rtl="0" algn="l">
              <a:lnSpc>
                <a:spcPct val="90000"/>
              </a:lnSpc>
              <a:spcBef>
                <a:spcPts val="0"/>
              </a:spcBef>
              <a:spcAft>
                <a:spcPts val="0"/>
              </a:spcAft>
              <a:buClr>
                <a:schemeClr val="dk1"/>
              </a:buClr>
              <a:buSzPts val="2800"/>
              <a:buChar char="•"/>
            </a:pPr>
            <a:r>
              <a:rPr lang="en-US"/>
              <a:t>1999 Constitution</a:t>
            </a:r>
            <a:endParaRPr/>
          </a:p>
          <a:p>
            <a:pPr indent="-228600" lvl="0" marL="228600" rtl="0" algn="l">
              <a:lnSpc>
                <a:spcPct val="90000"/>
              </a:lnSpc>
              <a:spcBef>
                <a:spcPts val="1000"/>
              </a:spcBef>
              <a:spcAft>
                <a:spcPts val="0"/>
              </a:spcAft>
              <a:buClr>
                <a:schemeClr val="dk1"/>
              </a:buClr>
              <a:buSzPts val="2800"/>
              <a:buChar char="•"/>
            </a:pPr>
            <a:r>
              <a:rPr lang="en-US"/>
              <a:t>- Section 44 (1) affirms the fundamental right to property (movable &amp; immovable) and, then enumerates legitimate circumstances when the enjoyment of that right can be validly interrupted by law with or without compensation. </a:t>
            </a:r>
            <a:endParaRPr/>
          </a:p>
          <a:p>
            <a:pPr indent="0" lvl="0" marL="0" rtl="0" algn="l">
              <a:lnSpc>
                <a:spcPct val="90000"/>
              </a:lnSpc>
              <a:spcBef>
                <a:spcPts val="1000"/>
              </a:spcBef>
              <a:spcAft>
                <a:spcPts val="0"/>
              </a:spcAft>
              <a:buClr>
                <a:schemeClr val="dk1"/>
              </a:buClr>
              <a:buSzPts val="2800"/>
              <a:buNone/>
            </a:pPr>
            <a:r>
              <a:rPr lang="en-US"/>
              <a:t>- Specifically Section 44(2) (b) establishes by reference to subsection 2 that the fundamental right to property in subsection 1 will not operate to divest or undermine or prevent any legislation intended to impose penalties; impose forfeiture for breach of any law </a:t>
            </a:r>
            <a:r>
              <a:rPr b="1" lang="en-US" u="sng"/>
              <a:t>(codifed civil or criminal laws</a:t>
            </a:r>
            <a:r>
              <a:rPr lang="en-US"/>
              <a:t>) whether under civil process or after conviction for an offence. </a:t>
            </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2022-06-24T07:13:41Z</dcterms:created>
  <dc:creator>ZINOX</dc:creator>
</cp:coreProperties>
</file>